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entation.xml" ContentType="application/vnd.openxmlformats-officedocument.presentationml.presentation.main+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62" r:id="rId3"/>
    <p:sldId id="317" r:id="rId4"/>
    <p:sldId id="267" r:id="rId5"/>
    <p:sldId id="269" r:id="rId6"/>
    <p:sldId id="268" r:id="rId7"/>
    <p:sldId id="264" r:id="rId8"/>
    <p:sldId id="270" r:id="rId9"/>
    <p:sldId id="271" r:id="rId10"/>
    <p:sldId id="272" r:id="rId11"/>
    <p:sldId id="273" r:id="rId12"/>
    <p:sldId id="274" r:id="rId13"/>
    <p:sldId id="275" r:id="rId14"/>
    <p:sldId id="276" r:id="rId15"/>
    <p:sldId id="278" r:id="rId16"/>
    <p:sldId id="279" r:id="rId17"/>
    <p:sldId id="291" r:id="rId18"/>
    <p:sldId id="295" r:id="rId19"/>
    <p:sldId id="311" r:id="rId20"/>
    <p:sldId id="302" r:id="rId21"/>
    <p:sldId id="309" r:id="rId22"/>
    <p:sldId id="313" r:id="rId23"/>
    <p:sldId id="282" r:id="rId24"/>
    <p:sldId id="283" r:id="rId25"/>
    <p:sldId id="284" r:id="rId26"/>
    <p:sldId id="285" r:id="rId27"/>
    <p:sldId id="307" r:id="rId28"/>
    <p:sldId id="303" r:id="rId29"/>
    <p:sldId id="304" r:id="rId30"/>
    <p:sldId id="312" r:id="rId31"/>
    <p:sldId id="314" r:id="rId32"/>
    <p:sldId id="322" r:id="rId33"/>
    <p:sldId id="325" r:id="rId34"/>
    <p:sldId id="326" r:id="rId35"/>
    <p:sldId id="328" r:id="rId36"/>
    <p:sldId id="329" r:id="rId37"/>
    <p:sldId id="323" r:id="rId38"/>
    <p:sldId id="330" r:id="rId39"/>
    <p:sldId id="331" r:id="rId40"/>
    <p:sldId id="333" r:id="rId41"/>
    <p:sldId id="335" r:id="rId42"/>
    <p:sldId id="336" r:id="rId43"/>
    <p:sldId id="338" r:id="rId44"/>
    <p:sldId id="339" r:id="rId45"/>
    <p:sldId id="340" r:id="rId46"/>
    <p:sldId id="287" r:id="rId47"/>
    <p:sldId id="286" r:id="rId48"/>
    <p:sldId id="289" r:id="rId49"/>
    <p:sldId id="290" r:id="rId50"/>
    <p:sldId id="288" r:id="rId51"/>
    <p:sldId id="263" r:id="rId52"/>
    <p:sldId id="341" r:id="rId53"/>
    <p:sldId id="265"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60"/>
  </p:normalViewPr>
  <p:slideViewPr>
    <p:cSldViewPr snapToGrid="0">
      <p:cViewPr varScale="1">
        <p:scale>
          <a:sx n="108" d="100"/>
          <a:sy n="108" d="100"/>
        </p:scale>
        <p:origin x="10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1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A92A3D-28D3-444F-A40E-300C63FC52B0}"/>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1695010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83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22DAD0-E174-4A4C-BF8F-6C6AB91E3506}"/>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9" name="Content Placeholder 8">
            <a:extLst>
              <a:ext uri="{FF2B5EF4-FFF2-40B4-BE49-F238E27FC236}">
                <a16:creationId xmlns:a16="http://schemas.microsoft.com/office/drawing/2014/main" id="{4AB95A6C-78EC-4E85-AFED-2CE69C937630}"/>
              </a:ext>
            </a:extLst>
          </p:cNvPr>
          <p:cNvSpPr>
            <a:spLocks noGrp="1"/>
          </p:cNvSpPr>
          <p:nvPr>
            <p:ph sz="quarter" idx="10"/>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589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6">
            <a:extLst>
              <a:ext uri="{FF2B5EF4-FFF2-40B4-BE49-F238E27FC236}">
                <a16:creationId xmlns:a16="http://schemas.microsoft.com/office/drawing/2014/main" id="{EDF9049F-B795-4E90-9107-04EE8645402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213915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6F233D77-54DD-4BBB-A8E2-56A4B4EA20D2}"/>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2" name="Text Placeholder 11">
            <a:extLst>
              <a:ext uri="{FF2B5EF4-FFF2-40B4-BE49-F238E27FC236}">
                <a16:creationId xmlns:a16="http://schemas.microsoft.com/office/drawing/2014/main" id="{CCE52804-00C6-4BDA-B9D7-63A52B51FA95}"/>
              </a:ext>
            </a:extLst>
          </p:cNvPr>
          <p:cNvSpPr>
            <a:spLocks noGrp="1"/>
          </p:cNvSpPr>
          <p:nvPr>
            <p:ph type="body" sz="quarter" idx="10"/>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6501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7B188237-41FD-4D15-86C2-8C790FF4A934}"/>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
        <p:nvSpPr>
          <p:cNvPr id="8" name="Text Placeholder 7">
            <a:extLst>
              <a:ext uri="{FF2B5EF4-FFF2-40B4-BE49-F238E27FC236}">
                <a16:creationId xmlns:a16="http://schemas.microsoft.com/office/drawing/2014/main" id="{6BAFE61C-68C5-4962-A948-9883E3B4D925}"/>
              </a:ext>
            </a:extLst>
          </p:cNvPr>
          <p:cNvSpPr>
            <a:spLocks noGrp="1"/>
          </p:cNvSpPr>
          <p:nvPr>
            <p:ph type="body" sz="quarter" idx="10"/>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8611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D2F2C6E7-9939-4EF4-A314-BA1F204C51AA}"/>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6" name="Content Placeholder 2">
            <a:extLst>
              <a:ext uri="{FF2B5EF4-FFF2-40B4-BE49-F238E27FC236}">
                <a16:creationId xmlns:a16="http://schemas.microsoft.com/office/drawing/2014/main" id="{BBAF4BCB-F853-4B30-8262-F8DAF263491D}"/>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7CBADEEE-B99C-45C9-A240-94A34D278449}"/>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19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3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243365"/>
      </p:ext>
    </p:extLst>
  </p:cSld>
  <p:clrMap bg1="lt1" tx1="dk1" bg2="lt2" tx2="dk2" accent1="accent1" accent2="accent2" accent3="accent3" accent4="accent4" accent5="accent5" accent6="accent6" hlink="hlink" folHlink="folHlink"/>
  <p:sldLayoutIdLst>
    <p:sldLayoutId id="214748366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8CD45279-CF8B-49D3-BE6A-68DAAADA6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4" name="Title 6">
            <a:extLst>
              <a:ext uri="{FF2B5EF4-FFF2-40B4-BE49-F238E27FC236}">
                <a16:creationId xmlns:a16="http://schemas.microsoft.com/office/drawing/2014/main" id="{15557F4E-3678-4ECB-B04A-C1B316F8DC93}"/>
              </a:ext>
            </a:extLst>
          </p:cNvPr>
          <p:cNvSpPr txBox="1">
            <a:spLocks/>
          </p:cNvSpPr>
          <p:nvPr/>
        </p:nvSpPr>
        <p:spPr>
          <a:xfrm>
            <a:off x="413012" y="2580208"/>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Hệ </a:t>
            </a:r>
            <a:r>
              <a:rPr lang="en-US" dirty="0" err="1"/>
              <a:t>mật</a:t>
            </a:r>
            <a:r>
              <a:rPr lang="en-US" dirty="0"/>
              <a:t> </a:t>
            </a:r>
            <a:r>
              <a:rPr lang="en-US" dirty="0" err="1"/>
              <a:t>mã</a:t>
            </a:r>
            <a:r>
              <a:rPr lang="en-US" dirty="0"/>
              <a:t> Rabin</a:t>
            </a:r>
          </a:p>
          <a:p>
            <a:r>
              <a:rPr lang="en-US" sz="3200" dirty="0" err="1"/>
              <a:t>Mật</a:t>
            </a:r>
            <a:r>
              <a:rPr lang="en-US" sz="3200" dirty="0"/>
              <a:t> </a:t>
            </a:r>
            <a:r>
              <a:rPr lang="en-US" sz="3200" dirty="0" err="1"/>
              <a:t>mã</a:t>
            </a:r>
            <a:r>
              <a:rPr lang="en-US" sz="3200" dirty="0"/>
              <a:t> </a:t>
            </a:r>
            <a:r>
              <a:rPr lang="en-US" sz="3200" dirty="0" err="1"/>
              <a:t>và</a:t>
            </a:r>
            <a:r>
              <a:rPr lang="en-US" sz="3200" dirty="0"/>
              <a:t> </a:t>
            </a:r>
            <a:r>
              <a:rPr lang="en-US" sz="3200" dirty="0" err="1"/>
              <a:t>độ</a:t>
            </a:r>
            <a:r>
              <a:rPr lang="en-US" sz="3200" dirty="0"/>
              <a:t> </a:t>
            </a:r>
            <a:r>
              <a:rPr lang="en-US" sz="3200" dirty="0" err="1"/>
              <a:t>phức</a:t>
            </a:r>
            <a:r>
              <a:rPr lang="en-US" sz="3200" dirty="0"/>
              <a:t> </a:t>
            </a:r>
            <a:r>
              <a:rPr lang="en-US" sz="3200" dirty="0" err="1"/>
              <a:t>tạp</a:t>
            </a:r>
            <a:r>
              <a:rPr lang="en-US" sz="3200" dirty="0"/>
              <a:t> </a:t>
            </a:r>
            <a:r>
              <a:rPr lang="en-US" sz="3200" dirty="0" err="1"/>
              <a:t>thuật</a:t>
            </a:r>
            <a:r>
              <a:rPr lang="en-US" sz="3200" dirty="0"/>
              <a:t> </a:t>
            </a:r>
            <a:r>
              <a:rPr lang="en-US" sz="3200" dirty="0" err="1"/>
              <a:t>toán</a:t>
            </a:r>
            <a:endParaRPr lang="en-US" sz="3200" dirty="0"/>
          </a:p>
          <a:p>
            <a:endParaRPr lang="en-US" sz="4600" dirty="0"/>
          </a:p>
        </p:txBody>
      </p:sp>
      <p:sp>
        <p:nvSpPr>
          <p:cNvPr id="5" name="Title 6">
            <a:extLst>
              <a:ext uri="{FF2B5EF4-FFF2-40B4-BE49-F238E27FC236}">
                <a16:creationId xmlns:a16="http://schemas.microsoft.com/office/drawing/2014/main" id="{DCBBADAE-778D-4D8A-8EA8-D26F33339A31}"/>
              </a:ext>
            </a:extLst>
          </p:cNvPr>
          <p:cNvSpPr txBox="1">
            <a:spLocks/>
          </p:cNvSpPr>
          <p:nvPr/>
        </p:nvSpPr>
        <p:spPr>
          <a:xfrm>
            <a:off x="413012" y="401441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err="1">
                <a:solidFill>
                  <a:schemeClr val="tx1">
                    <a:lumMod val="95000"/>
                    <a:lumOff val="5000"/>
                  </a:schemeClr>
                </a:solidFill>
              </a:rPr>
              <a:t>Nhóm</a:t>
            </a:r>
            <a:r>
              <a:rPr lang="en-US" sz="2400">
                <a:solidFill>
                  <a:schemeClr val="tx1">
                    <a:lumMod val="95000"/>
                    <a:lumOff val="5000"/>
                  </a:schemeClr>
                </a:solidFill>
              </a:rPr>
              <a:t> 12 – MI4100</a:t>
            </a:r>
          </a:p>
          <a:p>
            <a:r>
              <a:rPr lang="en-US" sz="2400" err="1">
                <a:solidFill>
                  <a:schemeClr val="tx1">
                    <a:lumMod val="95000"/>
                    <a:lumOff val="5000"/>
                  </a:schemeClr>
                </a:solidFill>
              </a:rPr>
              <a:t>Ngày</a:t>
            </a:r>
            <a:r>
              <a:rPr lang="en-US" sz="2400">
                <a:solidFill>
                  <a:schemeClr val="tx1">
                    <a:lumMod val="95000"/>
                    <a:lumOff val="5000"/>
                  </a:schemeClr>
                </a:solidFill>
              </a:rPr>
              <a:t> 27 </a:t>
            </a:r>
            <a:r>
              <a:rPr lang="en-US" sz="2400" err="1">
                <a:solidFill>
                  <a:schemeClr val="tx1">
                    <a:lumMod val="95000"/>
                    <a:lumOff val="5000"/>
                  </a:schemeClr>
                </a:solidFill>
              </a:rPr>
              <a:t>tháng</a:t>
            </a:r>
            <a:r>
              <a:rPr lang="en-US" sz="2400">
                <a:solidFill>
                  <a:schemeClr val="tx1">
                    <a:lumMod val="95000"/>
                    <a:lumOff val="5000"/>
                  </a:schemeClr>
                </a:solidFill>
              </a:rPr>
              <a:t> 5 </a:t>
            </a:r>
            <a:r>
              <a:rPr lang="en-US" sz="2400" err="1">
                <a:solidFill>
                  <a:schemeClr val="tx1">
                    <a:lumMod val="95000"/>
                    <a:lumOff val="5000"/>
                  </a:schemeClr>
                </a:solidFill>
              </a:rPr>
              <a:t>năm</a:t>
            </a:r>
            <a:r>
              <a:rPr lang="en-US" sz="2400">
                <a:solidFill>
                  <a:schemeClr val="tx1">
                    <a:lumMod val="95000"/>
                    <a:lumOff val="5000"/>
                  </a:schemeClr>
                </a:solidFill>
              </a:rPr>
              <a:t> 2021</a:t>
            </a:r>
          </a:p>
        </p:txBody>
      </p:sp>
    </p:spTree>
    <p:extLst>
      <p:ext uri="{BB962C8B-B14F-4D97-AF65-F5344CB8AC3E}">
        <p14:creationId xmlns:p14="http://schemas.microsoft.com/office/powerpoint/2010/main" val="191962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8/48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Sơ đồ hệ mật mã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r>
                  <a:rPr lang="vi-VN" sz="2000" b="0">
                    <a:solidFill>
                      <a:schemeClr val="tx1"/>
                    </a:solidFill>
                  </a:rPr>
                  <a:t>Sơ đồ hệ mật mã khóa công khai Rabin được cho bởi : </a:t>
                </a:r>
              </a:p>
              <a:p>
                <a:pPr marL="285750" indent="-285750">
                  <a:buFont typeface="Wingdings" pitchFamily="2" charset="2"/>
                  <a:buChar char="v"/>
                </a:pPr>
                <a:endParaRPr lang="vi-VN" sz="2000" b="0">
                  <a:solidFill>
                    <a:schemeClr val="tx1"/>
                  </a:solidFill>
                </a:endParaRPr>
              </a:p>
              <a:p>
                <a:pPr algn="ctr"/>
                <a:r>
                  <a:rPr lang="vi-VN" sz="2000">
                    <a:solidFill>
                      <a:schemeClr val="tx1"/>
                    </a:solidFill>
                  </a:rPr>
                  <a:t>S = (P, C, K, E, D) </a:t>
                </a:r>
              </a:p>
              <a:p>
                <a:pPr algn="ctr"/>
                <a:endParaRPr lang="vi-VN" sz="2000" b="0">
                  <a:solidFill>
                    <a:schemeClr val="tx1"/>
                  </a:solidFill>
                </a:endParaRPr>
              </a:p>
              <a:p>
                <a:r>
                  <a:rPr lang="vi-VN" sz="2000" b="0">
                    <a:solidFill>
                      <a:schemeClr val="tx1"/>
                    </a:solidFill>
                  </a:rPr>
                  <a:t>Trong đó:</a:t>
                </a:r>
              </a:p>
              <a:p>
                <a:r>
                  <a:rPr lang="vi-VN" sz="2000" b="0">
                    <a:solidFill>
                      <a:schemeClr val="tx1"/>
                    </a:solidFill>
                  </a:rPr>
                  <a:t> 	P = C = Zn (n là một số nguyên Blum)</a:t>
                </a:r>
              </a:p>
              <a:p>
                <a:r>
                  <a:rPr lang="vi-VN" sz="2000" b="0">
                    <a:solidFill>
                      <a:schemeClr val="tx1"/>
                    </a:solidFill>
                  </a:rPr>
                  <a:t>	(n là một số nguyên Blum nếu n = p.q, với p và q là 2 số nguyên 	tố riêng biệt thoả mãn p ≡ 3 mod 4, q ≡ 3 mod 4.) </a:t>
                </a:r>
              </a:p>
              <a:p>
                <a:endParaRPr lang="vi-VN" sz="2000" b="0">
                  <a:solidFill>
                    <a:schemeClr val="tx1"/>
                  </a:solidFill>
                </a:endParaRPr>
              </a:p>
              <a:p>
                <a:r>
                  <a:rPr lang="vi-VN" sz="2000" b="0">
                    <a:solidFill>
                      <a:schemeClr val="tx1"/>
                    </a:solidFill>
                  </a:rPr>
                  <a:t>	K = { (K’, K”): K’ (khóa công khai) = (n, B), K” (khóa bí mật) = (p, q), 	0 &lt;= B &lt;= n-1 }</a:t>
                </a:r>
              </a:p>
              <a:p>
                <a:endParaRPr lang="vi-VN" sz="2000" b="0">
                  <a:solidFill>
                    <a:schemeClr val="tx1"/>
                  </a:solidFill>
                </a:endParaRPr>
              </a:p>
              <a:p>
                <a:pPr marL="342900" indent="-342900">
                  <a:buFont typeface="Wingdings" pitchFamily="2" charset="2"/>
                  <a:buChar char="v"/>
                </a:pPr>
                <a:r>
                  <a:rPr lang="vi-VN" sz="2000" b="0">
                    <a:solidFill>
                      <a:schemeClr val="tx1"/>
                    </a:solidFill>
                  </a:rPr>
                  <a:t>Các thuật toán E và D được xác định bởi: </a:t>
                </a:r>
              </a:p>
              <a:p>
                <a:r>
                  <a:rPr lang="vi-VN" sz="2000" b="0">
                    <a:solidFill>
                      <a:schemeClr val="tx1"/>
                    </a:solidFill>
                  </a:rPr>
                  <a:t>	E(K’, x) = y = x (x + B) mod n</a:t>
                </a:r>
              </a:p>
              <a:p>
                <a:r>
                  <a:rPr lang="vi-VN" sz="2000" b="0">
                    <a:solidFill>
                      <a:schemeClr val="tx1"/>
                    </a:solidFill>
                  </a:rPr>
                  <a:t>	D(K ′′ ,y) = (</a:t>
                </a:r>
                <a14:m>
                  <m:oMath xmlns:m="http://schemas.openxmlformats.org/officeDocument/2006/math">
                    <m:r>
                      <m:rPr>
                        <m:sty m:val="p"/>
                      </m:rPr>
                      <a:rPr lang="vi-VN" sz="2000" b="0" i="0">
                        <a:solidFill>
                          <a:schemeClr val="tx1"/>
                        </a:solidFill>
                        <a:latin typeface="Cambria Math" panose="02040503050406030204" pitchFamily="18" charset="0"/>
                      </a:rPr>
                      <m:t>x</m:t>
                    </m:r>
                    <m:r>
                      <a:rPr lang="vi-VN" sz="2000" b="0" i="0">
                        <a:solidFill>
                          <a:schemeClr val="tx1"/>
                        </a:solidFill>
                        <a:latin typeface="Cambria Math" panose="02040503050406030204" pitchFamily="18" charset="0"/>
                      </a:rPr>
                      <m:t>=</m:t>
                    </m:r>
                    <m:rad>
                      <m:radPr>
                        <m:degHide m:val="on"/>
                        <m:ctrlPr>
                          <a:rPr lang="vi-VN" sz="2000" b="0" i="1">
                            <a:solidFill>
                              <a:schemeClr val="tx1"/>
                            </a:solidFill>
                            <a:latin typeface="Cambria Math" panose="02040503050406030204" pitchFamily="18" charset="0"/>
                          </a:rPr>
                        </m:ctrlPr>
                      </m:radPr>
                      <m:deg/>
                      <m:e>
                        <m:f>
                          <m:fPr>
                            <m:ctrlPr>
                              <a:rPr lang="vi-VN" sz="2000" b="0" i="1">
                                <a:solidFill>
                                  <a:schemeClr val="tx1"/>
                                </a:solidFill>
                                <a:latin typeface="Cambria Math" panose="02040503050406030204" pitchFamily="18" charset="0"/>
                              </a:rPr>
                            </m:ctrlPr>
                          </m:fPr>
                          <m:num>
                            <m:sSup>
                              <m:sSupPr>
                                <m:ctrlPr>
                                  <a:rPr lang="en-US" sz="2000" b="0" i="1">
                                    <a:solidFill>
                                      <a:schemeClr val="tx1"/>
                                    </a:solidFill>
                                    <a:latin typeface="Cambria Math" panose="02040503050406030204" pitchFamily="18" charset="0"/>
                                  </a:rPr>
                                </m:ctrlPr>
                              </m:sSupPr>
                              <m:e>
                                <m:r>
                                  <m:rPr>
                                    <m:sty m:val="p"/>
                                  </m:rPr>
                                  <a:rPr lang="en-US" sz="2000" b="0" i="0">
                                    <a:solidFill>
                                      <a:schemeClr val="tx1"/>
                                    </a:solidFill>
                                    <a:latin typeface="Cambria Math" panose="02040503050406030204" pitchFamily="18" charset="0"/>
                                  </a:rPr>
                                  <m:t>B</m:t>
                                </m:r>
                              </m:e>
                              <m:sup>
                                <m:r>
                                  <a:rPr lang="en-US" sz="2000" b="0" i="0">
                                    <a:solidFill>
                                      <a:schemeClr val="tx1"/>
                                    </a:solidFill>
                                    <a:latin typeface="Cambria Math" panose="02040503050406030204" pitchFamily="18" charset="0"/>
                                  </a:rPr>
                                  <m:t>2</m:t>
                                </m:r>
                              </m:sup>
                            </m:sSup>
                          </m:num>
                          <m:den>
                            <m:r>
                              <a:rPr lang="en-US" sz="2000" b="0" i="0">
                                <a:solidFill>
                                  <a:schemeClr val="tx1"/>
                                </a:solidFill>
                                <a:latin typeface="Cambria Math" panose="02040503050406030204" pitchFamily="18" charset="0"/>
                              </a:rPr>
                              <m:t>4</m:t>
                            </m:r>
                          </m:den>
                        </m:f>
                        <m:r>
                          <a:rPr lang="en-US" sz="2000" b="0" i="0">
                            <a:solidFill>
                              <a:schemeClr val="tx1"/>
                            </a:solidFill>
                            <a:latin typeface="Cambria Math" panose="02040503050406030204" pitchFamily="18" charset="0"/>
                          </a:rPr>
                          <m:t> + </m:t>
                        </m:r>
                        <m:r>
                          <m:rPr>
                            <m:sty m:val="p"/>
                          </m:rPr>
                          <a:rPr lang="en-US" sz="2000" b="0" i="0">
                            <a:solidFill>
                              <a:schemeClr val="tx1"/>
                            </a:solidFill>
                            <a:latin typeface="Cambria Math" panose="02040503050406030204" pitchFamily="18" charset="0"/>
                          </a:rPr>
                          <m:t>y</m:t>
                        </m:r>
                      </m:e>
                    </m:rad>
                  </m:oMath>
                </a14:m>
                <a:r>
                  <a:rPr lang="vi-VN" sz="2000" b="0">
                    <a:solidFill>
                      <a:schemeClr val="tx1"/>
                    </a:solidFill>
                  </a:rPr>
                  <a:t> - </a:t>
                </a:r>
                <a14:m>
                  <m:oMath xmlns:m="http://schemas.openxmlformats.org/officeDocument/2006/math">
                    <m:f>
                      <m:fPr>
                        <m:ctrlPr>
                          <a:rPr lang="vi-VN" sz="2000" b="0" i="1">
                            <a:solidFill>
                              <a:schemeClr val="tx1"/>
                            </a:solidFill>
                            <a:latin typeface="Cambria Math" panose="02040503050406030204" pitchFamily="18" charset="0"/>
                          </a:rPr>
                        </m:ctrlPr>
                      </m:fPr>
                      <m:num>
                        <m:r>
                          <m:rPr>
                            <m:sty m:val="p"/>
                          </m:rPr>
                          <a:rPr lang="en-US" sz="2000" b="0" i="0">
                            <a:solidFill>
                              <a:schemeClr val="tx1"/>
                            </a:solidFill>
                            <a:latin typeface="Cambria Math" panose="02040503050406030204" pitchFamily="18" charset="0"/>
                          </a:rPr>
                          <m:t>B</m:t>
                        </m:r>
                      </m:num>
                      <m:den>
                        <m:r>
                          <a:rPr lang="en-US" sz="2000" b="0" i="0">
                            <a:solidFill>
                              <a:schemeClr val="tx1"/>
                            </a:solidFill>
                            <a:latin typeface="Cambria Math" panose="02040503050406030204" pitchFamily="18" charset="0"/>
                          </a:rPr>
                          <m:t>2</m:t>
                        </m:r>
                      </m:den>
                    </m:f>
                    <m:r>
                      <a:rPr lang="en-US" sz="2000" b="0" i="0">
                        <a:solidFill>
                          <a:schemeClr val="tx1"/>
                        </a:solidFill>
                        <a:latin typeface="Cambria Math" panose="02040503050406030204" pitchFamily="18" charset="0"/>
                      </a:rPr>
                      <m:t> </m:t>
                    </m:r>
                  </m:oMath>
                </a14:m>
                <a:r>
                  <a:rPr lang="vi-VN" sz="2000" b="0">
                    <a:solidFill>
                      <a:schemeClr val="tx1"/>
                    </a:solidFill>
                  </a:rPr>
                  <a:t>) mod n</a:t>
                </a:r>
                <a:endParaRPr lang="en-US" sz="2000" b="0" dirty="0">
                  <a:solidFill>
                    <a:schemeClr val="tx1"/>
                  </a:solidFill>
                  <a:cs typeface="Arial" panose="020B0604020202020204" pitchFamily="34" charset="0"/>
                </a:endParaRPr>
              </a:p>
            </p:txBody>
          </p:sp>
        </mc:Choice>
        <mc:Fallback xmlns="">
          <p:sp>
            <p:nvSpPr>
              <p:cNvPr id="8" name="Title 3">
                <a:extLst>
                  <a:ext uri="{FF2B5EF4-FFF2-40B4-BE49-F238E27FC236}">
                    <a16:creationId xmlns:a16="http://schemas.microsoft.com/office/drawing/2014/main" id="{86584220-B77F-EA44-B616-EB6887FF7CB9}"/>
                  </a:ext>
                </a:extLst>
              </p:cNvPr>
              <p:cNvSpPr txBox="1">
                <a:spLocks noRot="1" noChangeAspect="1" noMove="1" noResize="1" noEditPoints="1" noAdjustHandles="1" noChangeArrowheads="1" noChangeShapeType="1" noTextEdit="1"/>
              </p:cNvSpPr>
              <p:nvPr/>
            </p:nvSpPr>
            <p:spPr>
              <a:xfrm>
                <a:off x="387477" y="1213826"/>
                <a:ext cx="8521446" cy="4972382"/>
              </a:xfrm>
              <a:prstGeom prst="rect">
                <a:avLst/>
              </a:prstGeom>
              <a:blipFill>
                <a:blip r:embed="rId2"/>
                <a:stretch>
                  <a:fillRect l="-744" t="-1272" r="-744"/>
                </a:stretch>
              </a:blipFill>
            </p:spPr>
            <p:txBody>
              <a:bodyPr/>
              <a:lstStyle/>
              <a:p>
                <a:r>
                  <a:rPr lang="en-VN">
                    <a:noFill/>
                  </a:rPr>
                  <a:t> </a:t>
                </a:r>
              </a:p>
            </p:txBody>
          </p:sp>
        </mc:Fallback>
      </mc:AlternateContent>
    </p:spTree>
    <p:extLst>
      <p:ext uri="{BB962C8B-B14F-4D97-AF65-F5344CB8AC3E}">
        <p14:creationId xmlns:p14="http://schemas.microsoft.com/office/powerpoint/2010/main" val="16424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9/48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Sơ đồ hệ mật mã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r>
                  <a:rPr lang="vi-VN" sz="2000" b="0">
                    <a:solidFill>
                      <a:schemeClr val="tx1"/>
                    </a:solidFill>
                  </a:rPr>
                  <a:t>Thuật toán giải mã dK” = D(K”, .): </a:t>
                </a:r>
              </a:p>
              <a:p>
                <a:pPr marL="285750" indent="-285750">
                  <a:buFont typeface="Wingdings" pitchFamily="2" charset="2"/>
                  <a:buChar char="v"/>
                </a:pPr>
                <a:endParaRPr lang="vi-VN" sz="2000" b="0">
                  <a:solidFill>
                    <a:schemeClr val="tx1"/>
                  </a:solidFill>
                </a:endParaRPr>
              </a:p>
              <a:p>
                <a:r>
                  <a:rPr lang="vi-VN" sz="2000" b="0">
                    <a:solidFill>
                      <a:schemeClr val="tx1"/>
                    </a:solidFill>
                  </a:rPr>
                  <a:t>	Đặt C = </a:t>
                </a:r>
                <a14:m>
                  <m:oMath xmlns:m="http://schemas.openxmlformats.org/officeDocument/2006/math">
                    <m:f>
                      <m:fPr>
                        <m:ctrlPr>
                          <a:rPr lang="vi-VN" sz="2000" b="0" i="1">
                            <a:solidFill>
                              <a:schemeClr val="tx1"/>
                            </a:solidFill>
                            <a:latin typeface="Cambria Math" panose="02040503050406030204" pitchFamily="18" charset="0"/>
                          </a:rPr>
                        </m:ctrlPr>
                      </m:fPr>
                      <m:num>
                        <m:sSup>
                          <m:sSupPr>
                            <m:ctrlPr>
                              <a:rPr lang="en-US" sz="2000" b="0" i="1">
                                <a:solidFill>
                                  <a:schemeClr val="tx1"/>
                                </a:solidFill>
                                <a:latin typeface="Cambria Math" panose="02040503050406030204" pitchFamily="18" charset="0"/>
                              </a:rPr>
                            </m:ctrlPr>
                          </m:sSupPr>
                          <m:e>
                            <m:r>
                              <m:rPr>
                                <m:sty m:val="p"/>
                              </m:rPr>
                              <a:rPr lang="en-US" sz="2000" b="0">
                                <a:solidFill>
                                  <a:schemeClr val="tx1"/>
                                </a:solidFill>
                                <a:latin typeface="Cambria Math" panose="02040503050406030204" pitchFamily="18" charset="0"/>
                              </a:rPr>
                              <m:t>B</m:t>
                            </m:r>
                          </m:e>
                          <m:sup>
                            <m:r>
                              <a:rPr lang="en-US" sz="2000" b="0">
                                <a:solidFill>
                                  <a:schemeClr val="tx1"/>
                                </a:solidFill>
                                <a:latin typeface="Cambria Math" panose="02040503050406030204" pitchFamily="18" charset="0"/>
                              </a:rPr>
                              <m:t>2</m:t>
                            </m:r>
                          </m:sup>
                        </m:sSup>
                      </m:num>
                      <m:den>
                        <m:r>
                          <a:rPr lang="en-US" sz="2000" b="0">
                            <a:solidFill>
                              <a:schemeClr val="tx1"/>
                            </a:solidFill>
                            <a:latin typeface="Cambria Math" panose="02040503050406030204" pitchFamily="18" charset="0"/>
                          </a:rPr>
                          <m:t>4</m:t>
                        </m:r>
                      </m:den>
                    </m:f>
                    <m:r>
                      <a:rPr lang="en-US" sz="2000" b="0">
                        <a:solidFill>
                          <a:schemeClr val="tx1"/>
                        </a:solidFill>
                        <a:latin typeface="Cambria Math" panose="02040503050406030204" pitchFamily="18" charset="0"/>
                      </a:rPr>
                      <m:t> </m:t>
                    </m:r>
                  </m:oMath>
                </a14:m>
                <a:endParaRPr lang="en-US" sz="2000" b="0">
                  <a:solidFill>
                    <a:schemeClr val="tx1"/>
                  </a:solidFill>
                </a:endParaRPr>
              </a:p>
              <a:p>
                <a:r>
                  <a:rPr lang="vi-VN" sz="2000" b="0">
                    <a:solidFill>
                      <a:schemeClr val="tx1"/>
                    </a:solidFill>
                  </a:rPr>
                  <a:t>	Ta có dK”(y) = (</a:t>
                </a:r>
                <a14:m>
                  <m:oMath xmlns:m="http://schemas.openxmlformats.org/officeDocument/2006/math">
                    <m:rad>
                      <m:radPr>
                        <m:degHide m:val="on"/>
                        <m:ctrlPr>
                          <a:rPr lang="vi-VN" sz="2000" b="0" i="1">
                            <a:solidFill>
                              <a:schemeClr val="tx1"/>
                            </a:solidFill>
                            <a:latin typeface="Cambria Math" panose="02040503050406030204" pitchFamily="18" charset="0"/>
                          </a:rPr>
                        </m:ctrlPr>
                      </m:radPr>
                      <m:deg/>
                      <m:e>
                        <m:r>
                          <a:rPr lang="en-US" sz="2000" b="0" i="1">
                            <a:solidFill>
                              <a:schemeClr val="tx1"/>
                            </a:solidFill>
                            <a:latin typeface="Cambria Math" panose="02040503050406030204" pitchFamily="18" charset="0"/>
                          </a:rPr>
                          <m:t>𝐶</m:t>
                        </m:r>
                      </m:e>
                    </m:rad>
                    <m:r>
                      <a:rPr lang="en-US" sz="2000" b="0" i="1">
                        <a:solidFill>
                          <a:schemeClr val="tx1"/>
                        </a:solidFill>
                        <a:latin typeface="Cambria Math" panose="02040503050406030204" pitchFamily="18" charset="0"/>
                      </a:rPr>
                      <m:t> − </m:t>
                    </m:r>
                    <m:f>
                      <m:fPr>
                        <m:ctrlPr>
                          <a:rPr lang="vi-VN" sz="2000" b="0" i="1">
                            <a:solidFill>
                              <a:schemeClr val="tx1"/>
                            </a:solidFill>
                            <a:latin typeface="Cambria Math" panose="02040503050406030204" pitchFamily="18" charset="0"/>
                          </a:rPr>
                        </m:ctrlPr>
                      </m:fPr>
                      <m:num>
                        <m:r>
                          <m:rPr>
                            <m:sty m:val="p"/>
                          </m:rPr>
                          <a:rPr lang="en-US" sz="2000" b="0">
                            <a:solidFill>
                              <a:schemeClr val="tx1"/>
                            </a:solidFill>
                            <a:latin typeface="Cambria Math" panose="02040503050406030204" pitchFamily="18" charset="0"/>
                          </a:rPr>
                          <m:t>B</m:t>
                        </m:r>
                      </m:num>
                      <m:den>
                        <m:r>
                          <a:rPr lang="en-US" sz="2000" b="0">
                            <a:solidFill>
                              <a:schemeClr val="tx1"/>
                            </a:solidFill>
                            <a:latin typeface="Cambria Math" panose="02040503050406030204" pitchFamily="18" charset="0"/>
                          </a:rPr>
                          <m:t>2</m:t>
                        </m:r>
                      </m:den>
                    </m:f>
                    <m:r>
                      <a:rPr lang="en-US" sz="2000" b="0">
                        <a:solidFill>
                          <a:schemeClr val="tx1"/>
                        </a:solidFill>
                        <a:latin typeface="Cambria Math" panose="02040503050406030204" pitchFamily="18" charset="0"/>
                      </a:rPr>
                      <m:t> </m:t>
                    </m:r>
                  </m:oMath>
                </a14:m>
                <a:r>
                  <a:rPr lang="vi-VN" sz="2000" b="0">
                    <a:solidFill>
                      <a:schemeClr val="tx1"/>
                    </a:solidFill>
                  </a:rPr>
                  <a:t>) mod n, do đó để có dK”(y) ta cần tính </a:t>
                </a:r>
                <a14:m>
                  <m:oMath xmlns:m="http://schemas.openxmlformats.org/officeDocument/2006/math">
                    <m:rad>
                      <m:radPr>
                        <m:degHide m:val="on"/>
                        <m:ctrlPr>
                          <a:rPr lang="vi-VN" sz="2000" b="0" i="1">
                            <a:solidFill>
                              <a:schemeClr val="tx1"/>
                            </a:solidFill>
                            <a:latin typeface="Cambria Math" panose="02040503050406030204" pitchFamily="18" charset="0"/>
                          </a:rPr>
                        </m:ctrlPr>
                      </m:radPr>
                      <m:deg/>
                      <m:e>
                        <m:r>
                          <a:rPr lang="en-US" sz="2000" b="0" i="1">
                            <a:solidFill>
                              <a:schemeClr val="tx1"/>
                            </a:solidFill>
                            <a:latin typeface="Cambria Math" panose="02040503050406030204" pitchFamily="18" charset="0"/>
                          </a:rPr>
                          <m:t>𝐶</m:t>
                        </m:r>
                      </m:e>
                    </m:rad>
                    <m:r>
                      <a:rPr lang="en-US" sz="2000" b="0" i="1">
                        <a:solidFill>
                          <a:schemeClr val="tx1"/>
                        </a:solidFill>
                        <a:latin typeface="Cambria Math" panose="02040503050406030204" pitchFamily="18" charset="0"/>
                      </a:rPr>
                      <m:t> </m:t>
                    </m:r>
                  </m:oMath>
                </a14:m>
                <a:r>
                  <a:rPr lang="vi-VN" sz="2000" b="0">
                    <a:solidFill>
                      <a:schemeClr val="tx1"/>
                    </a:solidFill>
                  </a:rPr>
                  <a:t>mod n, tức cần giải phương trình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a:solidFill>
                              <a:schemeClr val="tx1"/>
                            </a:solidFill>
                            <a:latin typeface="Cambria Math" panose="02040503050406030204" pitchFamily="18" charset="0"/>
                          </a:rPr>
                          <m:t>𝐙</m:t>
                        </m:r>
                      </m:e>
                      <m:sup>
                        <m:r>
                          <a:rPr lang="en-US" sz="2000" i="1">
                            <a:solidFill>
                              <a:schemeClr val="tx1"/>
                            </a:solidFill>
                            <a:latin typeface="Cambria Math" panose="02040503050406030204" pitchFamily="18" charset="0"/>
                          </a:rPr>
                          <m:t>𝟐</m:t>
                        </m:r>
                      </m:sup>
                    </m:sSup>
                    <m:r>
                      <a:rPr lang="en-US" sz="2000" i="1">
                        <a:solidFill>
                          <a:schemeClr val="tx1"/>
                        </a:solidFill>
                        <a:latin typeface="Cambria Math" panose="02040503050406030204" pitchFamily="18" charset="0"/>
                      </a:rPr>
                      <m:t> </m:t>
                    </m:r>
                  </m:oMath>
                </a14:m>
                <a:r>
                  <a:rPr lang="vi-VN" sz="2000">
                    <a:solidFill>
                      <a:schemeClr val="tx1"/>
                    </a:solidFill>
                  </a:rPr>
                  <a:t>≡ C mod n</a:t>
                </a:r>
                <a:r>
                  <a:rPr lang="vi-VN" sz="2000" b="0">
                    <a:solidFill>
                      <a:schemeClr val="tx1"/>
                    </a:solidFill>
                  </a:rPr>
                  <a:t>. </a:t>
                </a:r>
              </a:p>
              <a:p>
                <a:endParaRPr lang="vi-VN" sz="2000" b="0">
                  <a:solidFill>
                    <a:schemeClr val="tx1"/>
                  </a:solidFill>
                </a:endParaRPr>
              </a:p>
              <a:p>
                <a:r>
                  <a:rPr lang="vi-VN" sz="2000" b="0">
                    <a:solidFill>
                      <a:schemeClr val="tx1"/>
                    </a:solidFill>
                  </a:rPr>
                  <a:t>	Phương trình đó tương đương với hệ thống gồm hai phương trình sau đây: </a:t>
                </a:r>
              </a:p>
              <a:p>
                <a:r>
                  <a:rPr lang="vi-VN" sz="2000" b="0">
                    <a:solidFill>
                      <a:schemeClr val="tx1"/>
                    </a:solidFill>
                  </a:rPr>
                  <a:t>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b="1" i="0">
                            <a:solidFill>
                              <a:schemeClr val="tx1"/>
                            </a:solidFill>
                            <a:latin typeface="Cambria Math" panose="02040503050406030204" pitchFamily="18" charset="0"/>
                          </a:rPr>
                          <m:t>𝐙</m:t>
                        </m:r>
                      </m:e>
                      <m:sup>
                        <m:r>
                          <a:rPr lang="en-US" sz="2000" b="1" i="1">
                            <a:solidFill>
                              <a:schemeClr val="tx1"/>
                            </a:solidFill>
                            <a:latin typeface="Cambria Math" panose="02040503050406030204" pitchFamily="18" charset="0"/>
                          </a:rPr>
                          <m:t>𝟐</m:t>
                        </m:r>
                      </m:sup>
                    </m:sSup>
                  </m:oMath>
                </a14:m>
                <a:r>
                  <a:rPr lang="vi-VN" sz="2000">
                    <a:solidFill>
                      <a:schemeClr val="tx1"/>
                    </a:solidFill>
                  </a:rPr>
                  <a:t> ≡ C mod p</a:t>
                </a:r>
              </a:p>
              <a:p>
                <a:r>
                  <a:rPr lang="vi-VN" sz="2000">
                    <a:solidFill>
                      <a:schemeClr val="tx1"/>
                    </a:solidFill>
                  </a:rPr>
                  <a:t>		</a:t>
                </a:r>
                <a14:m>
                  <m:oMath xmlns:m="http://schemas.openxmlformats.org/officeDocument/2006/math">
                    <m:r>
                      <a:rPr lang="en-US" sz="2000" b="1" i="0">
                        <a:solidFill>
                          <a:schemeClr val="tx1"/>
                        </a:solidFill>
                        <a:latin typeface="Cambria Math" panose="02040503050406030204" pitchFamily="18" charset="0"/>
                      </a:rPr>
                      <m:t> </m:t>
                    </m:r>
                    <m:sSup>
                      <m:sSupPr>
                        <m:ctrlPr>
                          <a:rPr lang="en-US" sz="2000" i="1">
                            <a:solidFill>
                              <a:schemeClr val="tx1"/>
                            </a:solidFill>
                            <a:latin typeface="Cambria Math" panose="02040503050406030204" pitchFamily="18" charset="0"/>
                          </a:rPr>
                        </m:ctrlPr>
                      </m:sSupPr>
                      <m:e>
                        <m:r>
                          <a:rPr lang="en-US" sz="2000" b="1" i="0">
                            <a:solidFill>
                              <a:schemeClr val="tx1"/>
                            </a:solidFill>
                            <a:latin typeface="Cambria Math" panose="02040503050406030204" pitchFamily="18" charset="0"/>
                          </a:rPr>
                          <m:t>𝐙</m:t>
                        </m:r>
                      </m:e>
                      <m:sup>
                        <m:r>
                          <a:rPr lang="en-US" sz="2000" b="1" i="1">
                            <a:solidFill>
                              <a:schemeClr val="tx1"/>
                            </a:solidFill>
                            <a:latin typeface="Cambria Math" panose="02040503050406030204" pitchFamily="18" charset="0"/>
                          </a:rPr>
                          <m:t>𝟐</m:t>
                        </m:r>
                      </m:sup>
                    </m:sSup>
                    <m:r>
                      <a:rPr lang="en-US" sz="2000" b="1" i="1">
                        <a:solidFill>
                          <a:schemeClr val="tx1"/>
                        </a:solidFill>
                        <a:latin typeface="Cambria Math" panose="02040503050406030204" pitchFamily="18" charset="0"/>
                      </a:rPr>
                      <m:t> </m:t>
                    </m:r>
                  </m:oMath>
                </a14:m>
                <a:r>
                  <a:rPr lang="vi-VN" sz="2000">
                    <a:solidFill>
                      <a:schemeClr val="tx1"/>
                    </a:solidFill>
                  </a:rPr>
                  <a:t>≡ C mod q</a:t>
                </a:r>
                <a:r>
                  <a:rPr lang="vi-VN" sz="2000" b="0">
                    <a:solidFill>
                      <a:schemeClr val="tx1"/>
                    </a:solidFill>
                  </a:rPr>
                  <a:t>    (</a:t>
                </a:r>
                <a:r>
                  <a:rPr lang="vi-VN" sz="2000">
                    <a:solidFill>
                      <a:schemeClr val="tx1"/>
                    </a:solidFill>
                  </a:rPr>
                  <a:t>*</a:t>
                </a:r>
                <a:r>
                  <a:rPr lang="vi-VN" sz="2000" b="0">
                    <a:solidFill>
                      <a:schemeClr val="tx1"/>
                    </a:solidFill>
                  </a:rPr>
                  <a:t>)</a:t>
                </a:r>
                <a:endParaRPr lang="en-US" sz="2000" b="0" dirty="0">
                  <a:solidFill>
                    <a:schemeClr val="tx1"/>
                  </a:solidFill>
                  <a:cs typeface="Arial" panose="020B0604020202020204" pitchFamily="34" charset="0"/>
                </a:endParaRPr>
              </a:p>
            </p:txBody>
          </p:sp>
        </mc:Choice>
        <mc:Fallback xmlns="">
          <p:sp>
            <p:nvSpPr>
              <p:cNvPr id="8" name="Title 3">
                <a:extLst>
                  <a:ext uri="{FF2B5EF4-FFF2-40B4-BE49-F238E27FC236}">
                    <a16:creationId xmlns:a16="http://schemas.microsoft.com/office/drawing/2014/main" id="{86584220-B77F-EA44-B616-EB6887FF7CB9}"/>
                  </a:ext>
                </a:extLst>
              </p:cNvPr>
              <p:cNvSpPr txBox="1">
                <a:spLocks noRot="1" noChangeAspect="1" noMove="1" noResize="1" noEditPoints="1" noAdjustHandles="1" noChangeArrowheads="1" noChangeShapeType="1" noTextEdit="1"/>
              </p:cNvSpPr>
              <p:nvPr/>
            </p:nvSpPr>
            <p:spPr>
              <a:xfrm>
                <a:off x="387477" y="1213826"/>
                <a:ext cx="8521446" cy="4972382"/>
              </a:xfrm>
              <a:prstGeom prst="rect">
                <a:avLst/>
              </a:prstGeom>
              <a:blipFill>
                <a:blip r:embed="rId2"/>
                <a:stretch>
                  <a:fillRect l="-744" t="-1272"/>
                </a:stretch>
              </a:blipFill>
            </p:spPr>
            <p:txBody>
              <a:bodyPr/>
              <a:lstStyle/>
              <a:p>
                <a:r>
                  <a:rPr lang="en-VN">
                    <a:noFill/>
                  </a:rPr>
                  <a:t> </a:t>
                </a:r>
              </a:p>
            </p:txBody>
          </p:sp>
        </mc:Fallback>
      </mc:AlternateContent>
    </p:spTree>
    <p:extLst>
      <p:ext uri="{BB962C8B-B14F-4D97-AF65-F5344CB8AC3E}">
        <p14:creationId xmlns:p14="http://schemas.microsoft.com/office/powerpoint/2010/main" val="141481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10/48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Sơ đồ hệ mật mã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2000" b="0">
                    <a:solidFill>
                      <a:schemeClr val="tx1"/>
                    </a:solidFill>
                  </a:rPr>
                  <a:t>	Vì p và q là số nguyên tố và C là thặng dư bậc 2 mod p, 2 mod q nên ta có:</a:t>
                </a:r>
              </a:p>
              <a:p>
                <a:r>
                  <a:rPr lang="en-US" sz="2000" b="0">
                    <a:solidFill>
                      <a:schemeClr val="tx1"/>
                    </a:solidFill>
                  </a:rPr>
                  <a:t>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b="1" i="0">
                            <a:solidFill>
                              <a:schemeClr val="tx1"/>
                            </a:solidFill>
                            <a:latin typeface="Cambria Math" panose="02040503050406030204" pitchFamily="18" charset="0"/>
                          </a:rPr>
                          <m:t>𝐂</m:t>
                        </m:r>
                      </m:e>
                      <m:sup>
                        <m:r>
                          <a:rPr lang="en-US" sz="2000" b="1" i="0">
                            <a:solidFill>
                              <a:schemeClr val="tx1"/>
                            </a:solidFill>
                            <a:latin typeface="Cambria Math" panose="02040503050406030204" pitchFamily="18" charset="0"/>
                          </a:rPr>
                          <m:t>(</m:t>
                        </m:r>
                        <m:r>
                          <a:rPr lang="en-US" sz="2000" b="1" i="0">
                            <a:solidFill>
                              <a:schemeClr val="tx1"/>
                            </a:solidFill>
                            <a:latin typeface="Cambria Math" panose="02040503050406030204" pitchFamily="18" charset="0"/>
                          </a:rPr>
                          <m:t>𝐩</m:t>
                        </m:r>
                        <m:r>
                          <a:rPr lang="en-US" sz="2000" b="1" i="0">
                            <a:solidFill>
                              <a:schemeClr val="tx1"/>
                            </a:solidFill>
                            <a:latin typeface="Cambria Math" panose="02040503050406030204" pitchFamily="18" charset="0"/>
                          </a:rPr>
                          <m:t>−</m:t>
                        </m:r>
                        <m:r>
                          <a:rPr lang="en-US" sz="2000" b="1" i="0">
                            <a:solidFill>
                              <a:schemeClr val="tx1"/>
                            </a:solidFill>
                            <a:latin typeface="Cambria Math" panose="02040503050406030204" pitchFamily="18" charset="0"/>
                          </a:rPr>
                          <m:t>𝟏</m:t>
                        </m:r>
                        <m:r>
                          <a:rPr lang="en-US" sz="2000" b="1" i="0">
                            <a:solidFill>
                              <a:schemeClr val="tx1"/>
                            </a:solidFill>
                            <a:latin typeface="Cambria Math" panose="02040503050406030204" pitchFamily="18" charset="0"/>
                          </a:rPr>
                          <m:t>)/</m:t>
                        </m:r>
                        <m:r>
                          <a:rPr lang="en-US" sz="2000" b="1" i="0">
                            <a:solidFill>
                              <a:schemeClr val="tx1"/>
                            </a:solidFill>
                            <a:latin typeface="Cambria Math" panose="02040503050406030204" pitchFamily="18" charset="0"/>
                          </a:rPr>
                          <m:t>𝟐</m:t>
                        </m:r>
                      </m:sup>
                    </m:sSup>
                    <m:r>
                      <a:rPr lang="en-US" sz="2000" b="1" i="1">
                        <a:solidFill>
                          <a:schemeClr val="tx1"/>
                        </a:solidFill>
                        <a:latin typeface="Cambria Math" panose="02040503050406030204" pitchFamily="18" charset="0"/>
                      </a:rPr>
                      <m:t> </m:t>
                    </m:r>
                  </m:oMath>
                </a14:m>
                <a:r>
                  <a:rPr lang="en-US" sz="2000">
                    <a:solidFill>
                      <a:schemeClr val="tx1"/>
                    </a:solidFill>
                  </a:rPr>
                  <a:t>≡ 1 mod p</a:t>
                </a:r>
              </a:p>
              <a:p>
                <a:r>
                  <a:rPr lang="en-US" sz="2000" dirty="0">
                    <a:solidFill>
                      <a:schemeClr val="tx1"/>
                    </a:solidFill>
                    <a:cs typeface="Arial" panose="020B0604020202020204" pitchFamily="34" charset="0"/>
                  </a:rPr>
                  <a:t>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a:solidFill>
                              <a:schemeClr val="tx1"/>
                            </a:solidFill>
                            <a:latin typeface="Cambria Math" panose="02040503050406030204" pitchFamily="18" charset="0"/>
                          </a:rPr>
                          <m:t>𝐂</m:t>
                        </m:r>
                      </m:e>
                      <m:sup>
                        <m:r>
                          <a:rPr lang="en-US" sz="2000">
                            <a:solidFill>
                              <a:schemeClr val="tx1"/>
                            </a:solidFill>
                            <a:latin typeface="Cambria Math" panose="02040503050406030204" pitchFamily="18" charset="0"/>
                          </a:rPr>
                          <m:t>(</m:t>
                        </m:r>
                        <m:r>
                          <a:rPr lang="en-US" sz="2000">
                            <a:solidFill>
                              <a:schemeClr val="tx1"/>
                            </a:solidFill>
                            <a:latin typeface="Cambria Math" panose="02040503050406030204" pitchFamily="18" charset="0"/>
                          </a:rPr>
                          <m:t>𝐩</m:t>
                        </m:r>
                        <m:r>
                          <a:rPr lang="en-US" sz="2000">
                            <a:solidFill>
                              <a:schemeClr val="tx1"/>
                            </a:solidFill>
                            <a:latin typeface="Cambria Math" panose="02040503050406030204" pitchFamily="18" charset="0"/>
                          </a:rPr>
                          <m:t>−</m:t>
                        </m:r>
                        <m:r>
                          <a:rPr lang="en-US" sz="2000">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a:solidFill>
                              <a:schemeClr val="tx1"/>
                            </a:solidFill>
                            <a:latin typeface="Cambria Math" panose="02040503050406030204" pitchFamily="18" charset="0"/>
                          </a:rPr>
                          <m:t>𝟐</m:t>
                        </m:r>
                      </m:sup>
                    </m:sSup>
                    <m:r>
                      <a:rPr lang="en-US" sz="2000" i="1">
                        <a:solidFill>
                          <a:schemeClr val="tx1"/>
                        </a:solidFill>
                        <a:latin typeface="Cambria Math" panose="02040503050406030204" pitchFamily="18" charset="0"/>
                      </a:rPr>
                      <m:t> </m:t>
                    </m:r>
                  </m:oMath>
                </a14:m>
                <a:r>
                  <a:rPr lang="en-US" sz="2000">
                    <a:solidFill>
                      <a:schemeClr val="tx1"/>
                    </a:solidFill>
                  </a:rPr>
                  <a:t>≡ 1 mod q</a:t>
                </a:r>
              </a:p>
              <a:p>
                <a:endParaRPr lang="en-US" sz="2000" dirty="0">
                  <a:solidFill>
                    <a:schemeClr val="tx1"/>
                  </a:solidFill>
                  <a:cs typeface="Arial" panose="020B0604020202020204" pitchFamily="34" charset="0"/>
                </a:endParaRPr>
              </a:p>
              <a:p>
                <a:r>
                  <a:rPr lang="vi-VN" sz="2000" b="0">
                    <a:solidFill>
                      <a:schemeClr val="tx1"/>
                    </a:solidFill>
                  </a:rPr>
                  <a:t>	Theo giả thiết, p ≡ 3 mod 4 và q ≡ 3 mod 4 nên </a:t>
                </a:r>
                <a:r>
                  <a:rPr lang="vi-VN" sz="2000">
                    <a:solidFill>
                      <a:schemeClr val="tx1"/>
                    </a:solidFill>
                  </a:rPr>
                  <a:t>(p+1)/4 </a:t>
                </a:r>
                <a:r>
                  <a:rPr lang="vi-VN" sz="2000" b="0">
                    <a:solidFill>
                      <a:schemeClr val="tx1"/>
                    </a:solidFill>
                  </a:rPr>
                  <a:t>và </a:t>
                </a:r>
                <a:r>
                  <a:rPr lang="vi-VN" sz="2000">
                    <a:solidFill>
                      <a:schemeClr val="tx1"/>
                    </a:solidFill>
                  </a:rPr>
                  <a:t>(q+1)/4</a:t>
                </a:r>
                <a:r>
                  <a:rPr lang="vi-VN" sz="2000" b="0">
                    <a:solidFill>
                      <a:schemeClr val="tx1"/>
                    </a:solidFill>
                  </a:rPr>
                  <a:t> là các số nguyên, và ta có:</a:t>
                </a:r>
              </a:p>
              <a:p>
                <a:r>
                  <a:rPr lang="en-US" sz="2000">
                    <a:solidFill>
                      <a:schemeClr val="tx1"/>
                    </a:solidFill>
                  </a:rPr>
                  <a:t>		 </a:t>
                </a:r>
                <a14:m>
                  <m:oMath xmlns:m="http://schemas.openxmlformats.org/officeDocument/2006/math">
                    <m:sSup>
                      <m:sSupPr>
                        <m:ctrlPr>
                          <a:rPr lang="en-US" sz="2000" i="1">
                            <a:solidFill>
                              <a:schemeClr val="tx1"/>
                            </a:solidFill>
                            <a:latin typeface="Cambria Math" panose="02040503050406030204" pitchFamily="18" charset="0"/>
                          </a:rPr>
                        </m:ctrlPr>
                      </m:sSupPr>
                      <m:e>
                        <m:r>
                          <m:rPr>
                            <m:nor/>
                          </m:rPr>
                          <a:rPr lang="vi-VN" sz="2000" b="0">
                            <a:solidFill>
                              <a:schemeClr val="tx1"/>
                            </a:solidFill>
                          </a:rPr>
                          <m:t>(</m:t>
                        </m:r>
                        <m:r>
                          <m:rPr>
                            <m:nor/>
                          </m:rPr>
                          <a:rPr lang="en-VN" sz="2000">
                            <a:solidFill>
                              <a:schemeClr val="tx1"/>
                            </a:solidFill>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𝑪</m:t>
                            </m:r>
                          </m:e>
                          <m:sup>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𝒑</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m:t>
                        </m:r>
                      </m:e>
                      <m:sup>
                        <m:r>
                          <a:rPr lang="en-US" sz="2000" b="1" i="1">
                            <a:solidFill>
                              <a:schemeClr val="tx1"/>
                            </a:solidFill>
                            <a:latin typeface="Cambria Math" panose="02040503050406030204" pitchFamily="18" charset="0"/>
                          </a:rPr>
                          <m:t>𝟐</m:t>
                        </m:r>
                      </m:sup>
                    </m:sSup>
                  </m:oMath>
                </a14:m>
                <a:r>
                  <a:rPr lang="en-US" sz="2000">
                    <a:solidFill>
                      <a:schemeClr val="tx1"/>
                    </a:solidFill>
                  </a:rPr>
                  <a:t>≡ C mod p</a:t>
                </a:r>
              </a:p>
              <a:p>
                <a:r>
                  <a:rPr lang="en-US" sz="2000">
                    <a:solidFill>
                      <a:schemeClr val="tx1"/>
                    </a:solidFill>
                  </a:rPr>
                  <a:t>		 </a:t>
                </a:r>
                <a14:m>
                  <m:oMath xmlns:m="http://schemas.openxmlformats.org/officeDocument/2006/math">
                    <m:sSup>
                      <m:sSupPr>
                        <m:ctrlPr>
                          <a:rPr lang="en-US" sz="2000" i="1">
                            <a:solidFill>
                              <a:schemeClr val="tx1"/>
                            </a:solidFill>
                            <a:latin typeface="Cambria Math" panose="02040503050406030204" pitchFamily="18" charset="0"/>
                          </a:rPr>
                        </m:ctrlPr>
                      </m:sSupPr>
                      <m:e>
                        <m:r>
                          <m:rPr>
                            <m:nor/>
                          </m:rPr>
                          <a:rPr lang="vi-VN" sz="2000" b="0">
                            <a:solidFill>
                              <a:schemeClr val="tx1"/>
                            </a:solidFill>
                          </a:rPr>
                          <m:t>(</m:t>
                        </m:r>
                        <m:r>
                          <m:rPr>
                            <m:nor/>
                          </m:rPr>
                          <a:rPr lang="en-VN" sz="2000">
                            <a:solidFill>
                              <a:schemeClr val="tx1"/>
                            </a:solidFill>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𝑪</m:t>
                            </m:r>
                          </m:e>
                          <m:sup>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𝒑</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m:t>
                        </m:r>
                      </m:e>
                      <m:sup>
                        <m:r>
                          <a:rPr lang="en-US" sz="2000" i="1">
                            <a:solidFill>
                              <a:schemeClr val="tx1"/>
                            </a:solidFill>
                            <a:latin typeface="Cambria Math" panose="02040503050406030204" pitchFamily="18" charset="0"/>
                          </a:rPr>
                          <m:t>𝟐</m:t>
                        </m:r>
                      </m:sup>
                    </m:sSup>
                  </m:oMath>
                </a14:m>
                <a:r>
                  <a:rPr lang="en-US" sz="2000">
                    <a:solidFill>
                      <a:schemeClr val="tx1"/>
                    </a:solidFill>
                  </a:rPr>
                  <a:t>≡ C mod q</a:t>
                </a:r>
              </a:p>
              <a:p>
                <a:endParaRPr lang="en-US" sz="2000">
                  <a:solidFill>
                    <a:schemeClr val="tx1"/>
                  </a:solidFill>
                </a:endParaRPr>
              </a:p>
              <a:p>
                <a:r>
                  <a:rPr lang="en-US" sz="2000" b="0" dirty="0">
                    <a:solidFill>
                      <a:schemeClr val="tx1"/>
                    </a:solidFill>
                    <a:cs typeface="Arial" panose="020B0604020202020204" pitchFamily="34" charset="0"/>
                  </a:rPr>
                  <a:t>		</a:t>
                </a:r>
              </a:p>
            </p:txBody>
          </p:sp>
        </mc:Choice>
        <mc:Fallback xmlns="">
          <p:sp>
            <p:nvSpPr>
              <p:cNvPr id="8" name="Title 3">
                <a:extLst>
                  <a:ext uri="{FF2B5EF4-FFF2-40B4-BE49-F238E27FC236}">
                    <a16:creationId xmlns:a16="http://schemas.microsoft.com/office/drawing/2014/main" id="{86584220-B77F-EA44-B616-EB6887FF7CB9}"/>
                  </a:ext>
                </a:extLst>
              </p:cNvPr>
              <p:cNvSpPr txBox="1">
                <a:spLocks noRot="1" noChangeAspect="1" noMove="1" noResize="1" noEditPoints="1" noAdjustHandles="1" noChangeArrowheads="1" noChangeShapeType="1" noTextEdit="1"/>
              </p:cNvSpPr>
              <p:nvPr/>
            </p:nvSpPr>
            <p:spPr>
              <a:xfrm>
                <a:off x="387477" y="1213826"/>
                <a:ext cx="8521446" cy="4972382"/>
              </a:xfrm>
              <a:prstGeom prst="rect">
                <a:avLst/>
              </a:prstGeom>
              <a:blipFill>
                <a:blip r:embed="rId2"/>
                <a:stretch>
                  <a:fillRect l="-744" t="-1272"/>
                </a:stretch>
              </a:blipFill>
            </p:spPr>
            <p:txBody>
              <a:bodyPr/>
              <a:lstStyle/>
              <a:p>
                <a:r>
                  <a:rPr lang="en-VN">
                    <a:noFill/>
                  </a:rPr>
                  <a:t> </a:t>
                </a:r>
              </a:p>
            </p:txBody>
          </p:sp>
        </mc:Fallback>
      </mc:AlternateContent>
    </p:spTree>
    <p:extLst>
      <p:ext uri="{BB962C8B-B14F-4D97-AF65-F5344CB8AC3E}">
        <p14:creationId xmlns:p14="http://schemas.microsoft.com/office/powerpoint/2010/main" val="237532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11/48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Sơ đồ hệ mật mã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2000" b="0">
                    <a:solidFill>
                      <a:schemeClr val="tx1"/>
                    </a:solidFill>
                  </a:rPr>
                  <a:t>	Do đó, phương trình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a:solidFill>
                              <a:schemeClr val="tx1"/>
                            </a:solidFill>
                            <a:latin typeface="Cambria Math" panose="02040503050406030204" pitchFamily="18" charset="0"/>
                          </a:rPr>
                          <m:t>𝐙</m:t>
                        </m:r>
                      </m:e>
                      <m:sup>
                        <m:r>
                          <a:rPr lang="en-US" sz="2000" i="1">
                            <a:solidFill>
                              <a:schemeClr val="tx1"/>
                            </a:solidFill>
                            <a:latin typeface="Cambria Math" panose="02040503050406030204" pitchFamily="18" charset="0"/>
                          </a:rPr>
                          <m:t>𝟐</m:t>
                        </m:r>
                      </m:sup>
                    </m:sSup>
                  </m:oMath>
                </a14:m>
                <a:r>
                  <a:rPr lang="vi-VN" sz="2000">
                    <a:solidFill>
                      <a:schemeClr val="tx1"/>
                    </a:solidFill>
                  </a:rPr>
                  <a:t> ≡ C</a:t>
                </a:r>
                <a:r>
                  <a:rPr lang="vi-VN" sz="2000" b="0">
                    <a:solidFill>
                      <a:schemeClr val="tx1"/>
                    </a:solidFill>
                  </a:rPr>
                  <a:t> </a:t>
                </a:r>
                <a:r>
                  <a:rPr lang="vi-VN" sz="2000">
                    <a:solidFill>
                      <a:schemeClr val="tx1"/>
                    </a:solidFill>
                  </a:rPr>
                  <a:t>mod n</a:t>
                </a:r>
                <a:r>
                  <a:rPr lang="vi-VN" sz="2000" b="0">
                    <a:solidFill>
                      <a:schemeClr val="tx1"/>
                    </a:solidFill>
                  </a:rPr>
                  <a:t>, hay hệ phương trình (</a:t>
                </a:r>
                <a:r>
                  <a:rPr lang="vi-VN" sz="2000">
                    <a:solidFill>
                      <a:schemeClr val="tx1"/>
                    </a:solidFill>
                  </a:rPr>
                  <a:t>*</a:t>
                </a:r>
                <a:r>
                  <a:rPr lang="vi-VN" sz="2000" b="0">
                    <a:solidFill>
                      <a:schemeClr val="tx1"/>
                    </a:solidFill>
                  </a:rPr>
                  <a:t>) có 4 nghiệm theo mod n, tương ứng với 4 hệ phương trình sau đây:</a:t>
                </a:r>
              </a:p>
              <a:p>
                <a:endParaRPr lang="en-US" sz="2000" b="0">
                  <a:solidFill>
                    <a:schemeClr val="tx1"/>
                  </a:solidFill>
                </a:endParaRPr>
              </a:p>
              <a:p>
                <a:r>
                  <a:rPr lang="en-US" sz="2000" b="0">
                    <a:solidFill>
                      <a:schemeClr val="tx1"/>
                    </a:solidFill>
                  </a:rPr>
                  <a:t>	</a:t>
                </a:r>
                <a:r>
                  <a:rPr lang="en-US" sz="2000">
                    <a:solidFill>
                      <a:schemeClr val="tx1"/>
                    </a:solidFill>
                  </a:rPr>
                  <a:t>Z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𝑪</m:t>
                        </m:r>
                      </m:e>
                      <m:sup>
                        <m:r>
                          <a:rPr lang="en-US" sz="2000" b="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𝒑</m:t>
                        </m:r>
                        <m:r>
                          <a:rPr lang="en-US" sz="2000" b="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𝟏</m:t>
                        </m:r>
                        <m:r>
                          <a:rPr lang="en-US" sz="2000" b="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𝟒</m:t>
                        </m:r>
                      </m:sup>
                    </m:sSup>
                    <m:r>
                      <a:rPr lang="en-US" sz="2000" b="1" i="1">
                        <a:solidFill>
                          <a:schemeClr val="tx1"/>
                        </a:solidFill>
                        <a:latin typeface="Cambria Math" panose="02040503050406030204" pitchFamily="18" charset="0"/>
                      </a:rPr>
                      <m:t> </m:t>
                    </m:r>
                  </m:oMath>
                </a14:m>
                <a:r>
                  <a:rPr lang="en-US" sz="2000">
                    <a:solidFill>
                      <a:schemeClr val="tx1"/>
                    </a:solidFill>
                  </a:rPr>
                  <a:t>mod p </a:t>
                </a:r>
              </a:p>
              <a:p>
                <a:r>
                  <a:rPr lang="en-US" sz="2000">
                    <a:solidFill>
                      <a:schemeClr val="tx1"/>
                    </a:solidFill>
                  </a:rPr>
                  <a:t>	Z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𝑪</m:t>
                        </m:r>
                      </m:e>
                      <m:sup>
                        <m:r>
                          <a:rPr lang="en-US" sz="2000">
                            <a:solidFill>
                              <a:schemeClr val="tx1"/>
                            </a:solidFill>
                            <a:latin typeface="Cambria Math" panose="02040503050406030204" pitchFamily="18" charset="0"/>
                          </a:rPr>
                          <m:t>(</m:t>
                        </m:r>
                        <m:r>
                          <a:rPr lang="en-US" sz="2000" b="1" i="0">
                            <a:solidFill>
                              <a:schemeClr val="tx1"/>
                            </a:solidFill>
                            <a:latin typeface="Cambria Math" panose="02040503050406030204" pitchFamily="18" charset="0"/>
                          </a:rPr>
                          <m:t>𝐪</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 </m:t>
                    </m:r>
                  </m:oMath>
                </a14:m>
                <a:r>
                  <a:rPr lang="en-US" sz="2000">
                    <a:solidFill>
                      <a:schemeClr val="tx1"/>
                    </a:solidFill>
                  </a:rPr>
                  <a:t>mod q             (1) </a:t>
                </a:r>
              </a:p>
              <a:p>
                <a:endParaRPr lang="en-US" sz="2000">
                  <a:solidFill>
                    <a:schemeClr val="tx1"/>
                  </a:solidFill>
                </a:endParaRPr>
              </a:p>
              <a:p>
                <a:r>
                  <a:rPr lang="en-US" sz="2000">
                    <a:solidFill>
                      <a:schemeClr val="tx1"/>
                    </a:solidFill>
                  </a:rPr>
                  <a:t>	Z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𝑪</m:t>
                        </m:r>
                      </m:e>
                      <m:sup>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𝒑</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 </m:t>
                    </m:r>
                  </m:oMath>
                </a14:m>
                <a:r>
                  <a:rPr lang="en-US" sz="2000">
                    <a:solidFill>
                      <a:schemeClr val="tx1"/>
                    </a:solidFill>
                  </a:rPr>
                  <a:t>mod p </a:t>
                </a:r>
              </a:p>
              <a:p>
                <a:r>
                  <a:rPr lang="en-US" sz="2000">
                    <a:solidFill>
                      <a:schemeClr val="tx1"/>
                    </a:solidFill>
                  </a:rPr>
                  <a:t>	Z ≡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𝑪</m:t>
                        </m:r>
                      </m:e>
                      <m:sup>
                        <m:r>
                          <a:rPr lang="en-US" sz="2000">
                            <a:solidFill>
                              <a:schemeClr val="tx1"/>
                            </a:solidFill>
                            <a:latin typeface="Cambria Math" panose="02040503050406030204" pitchFamily="18" charset="0"/>
                          </a:rPr>
                          <m:t>(</m:t>
                        </m:r>
                        <m:r>
                          <a:rPr lang="en-US" sz="2000" b="1" i="0">
                            <a:solidFill>
                              <a:schemeClr val="tx1"/>
                            </a:solidFill>
                            <a:latin typeface="Cambria Math" panose="02040503050406030204" pitchFamily="18" charset="0"/>
                          </a:rPr>
                          <m:t>𝐪</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 </m:t>
                    </m:r>
                  </m:oMath>
                </a14:m>
                <a:r>
                  <a:rPr lang="en-US" sz="2000">
                    <a:solidFill>
                      <a:schemeClr val="tx1"/>
                    </a:solidFill>
                  </a:rPr>
                  <a:t> mod q        (2) </a:t>
                </a:r>
              </a:p>
              <a:p>
                <a:r>
                  <a:rPr lang="en-US" sz="2000">
                    <a:solidFill>
                      <a:schemeClr val="tx1"/>
                    </a:solidFill>
                  </a:rPr>
                  <a:t>	</a:t>
                </a:r>
              </a:p>
              <a:p>
                <a:r>
                  <a:rPr lang="en-US" sz="2000">
                    <a:solidFill>
                      <a:schemeClr val="tx1"/>
                    </a:solidFill>
                  </a:rPr>
                  <a:t>	Z ≡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𝑪</m:t>
                        </m:r>
                      </m:e>
                      <m:sup>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𝒑</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 </m:t>
                    </m:r>
                  </m:oMath>
                </a14:m>
                <a:r>
                  <a:rPr lang="en-US" sz="2000">
                    <a:solidFill>
                      <a:schemeClr val="tx1"/>
                    </a:solidFill>
                  </a:rPr>
                  <a:t>mod p </a:t>
                </a:r>
              </a:p>
              <a:p>
                <a:r>
                  <a:rPr lang="en-US" sz="2000">
                    <a:solidFill>
                      <a:schemeClr val="tx1"/>
                    </a:solidFill>
                  </a:rPr>
                  <a:t>	Z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𝑪</m:t>
                        </m:r>
                      </m:e>
                      <m:sup>
                        <m:r>
                          <a:rPr lang="en-US" sz="2000">
                            <a:solidFill>
                              <a:schemeClr val="tx1"/>
                            </a:solidFill>
                            <a:latin typeface="Cambria Math" panose="02040503050406030204" pitchFamily="18" charset="0"/>
                          </a:rPr>
                          <m:t>(</m:t>
                        </m:r>
                        <m:r>
                          <a:rPr lang="en-US" sz="2000" b="1" i="0">
                            <a:solidFill>
                              <a:schemeClr val="tx1"/>
                            </a:solidFill>
                            <a:latin typeface="Cambria Math" panose="02040503050406030204" pitchFamily="18" charset="0"/>
                          </a:rPr>
                          <m:t>𝐪</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 </m:t>
                    </m:r>
                  </m:oMath>
                </a14:m>
                <a:r>
                  <a:rPr lang="en-US" sz="2000">
                    <a:solidFill>
                      <a:schemeClr val="tx1"/>
                    </a:solidFill>
                  </a:rPr>
                  <a:t>mod q             (3) </a:t>
                </a:r>
              </a:p>
              <a:p>
                <a:endParaRPr lang="en-US" sz="2000">
                  <a:solidFill>
                    <a:schemeClr val="tx1"/>
                  </a:solidFill>
                </a:endParaRPr>
              </a:p>
              <a:p>
                <a:r>
                  <a:rPr lang="en-US" sz="2000">
                    <a:solidFill>
                      <a:schemeClr val="tx1"/>
                    </a:solidFill>
                  </a:rPr>
                  <a:t>	Z ≡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𝑪</m:t>
                        </m:r>
                      </m:e>
                      <m:sup>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𝒑</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 </m:t>
                    </m:r>
                  </m:oMath>
                </a14:m>
                <a:r>
                  <a:rPr lang="en-US" sz="2000">
                    <a:solidFill>
                      <a:schemeClr val="tx1"/>
                    </a:solidFill>
                  </a:rPr>
                  <a:t>mod p </a:t>
                </a:r>
              </a:p>
              <a:p>
                <a:r>
                  <a:rPr lang="en-US" sz="2000">
                    <a:solidFill>
                      <a:schemeClr val="tx1"/>
                    </a:solidFill>
                  </a:rPr>
                  <a:t>	Z ≡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𝑪</m:t>
                        </m:r>
                      </m:e>
                      <m:sup>
                        <m:r>
                          <a:rPr lang="en-US" sz="2000">
                            <a:solidFill>
                              <a:schemeClr val="tx1"/>
                            </a:solidFill>
                            <a:latin typeface="Cambria Math" panose="02040503050406030204" pitchFamily="18" charset="0"/>
                          </a:rPr>
                          <m:t>(</m:t>
                        </m:r>
                        <m:r>
                          <a:rPr lang="en-US" sz="2000" b="1" i="0">
                            <a:solidFill>
                              <a:schemeClr val="tx1"/>
                            </a:solidFill>
                            <a:latin typeface="Cambria Math" panose="02040503050406030204" pitchFamily="18" charset="0"/>
                          </a:rPr>
                          <m:t>𝐪</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 </m:t>
                    </m:r>
                  </m:oMath>
                </a14:m>
                <a:r>
                  <a:rPr lang="en-US" sz="2000">
                    <a:solidFill>
                      <a:schemeClr val="tx1"/>
                    </a:solidFill>
                  </a:rPr>
                  <a:t>mod q          (4)</a:t>
                </a:r>
                <a:endParaRPr lang="en-US" sz="2000" dirty="0">
                  <a:solidFill>
                    <a:schemeClr val="tx1"/>
                  </a:solidFill>
                  <a:cs typeface="Arial" panose="020B0604020202020204" pitchFamily="34" charset="0"/>
                </a:endParaRPr>
              </a:p>
            </p:txBody>
          </p:sp>
        </mc:Choice>
        <mc:Fallback xmlns="">
          <p:sp>
            <p:nvSpPr>
              <p:cNvPr id="8" name="Title 3">
                <a:extLst>
                  <a:ext uri="{FF2B5EF4-FFF2-40B4-BE49-F238E27FC236}">
                    <a16:creationId xmlns:a16="http://schemas.microsoft.com/office/drawing/2014/main" id="{86584220-B77F-EA44-B616-EB6887FF7CB9}"/>
                  </a:ext>
                </a:extLst>
              </p:cNvPr>
              <p:cNvSpPr txBox="1">
                <a:spLocks noRot="1" noChangeAspect="1" noMove="1" noResize="1" noEditPoints="1" noAdjustHandles="1" noChangeArrowheads="1" noChangeShapeType="1" noTextEdit="1"/>
              </p:cNvSpPr>
              <p:nvPr/>
            </p:nvSpPr>
            <p:spPr>
              <a:xfrm>
                <a:off x="387477" y="1213826"/>
                <a:ext cx="8521446" cy="4972382"/>
              </a:xfrm>
              <a:prstGeom prst="rect">
                <a:avLst/>
              </a:prstGeom>
              <a:blipFill>
                <a:blip r:embed="rId2"/>
                <a:stretch>
                  <a:fillRect l="-744" t="-763"/>
                </a:stretch>
              </a:blipFill>
            </p:spPr>
            <p:txBody>
              <a:bodyPr/>
              <a:lstStyle/>
              <a:p>
                <a:r>
                  <a:rPr lang="en-VN">
                    <a:noFill/>
                  </a:rPr>
                  <a:t> </a:t>
                </a:r>
              </a:p>
            </p:txBody>
          </p:sp>
        </mc:Fallback>
      </mc:AlternateContent>
    </p:spTree>
    <p:extLst>
      <p:ext uri="{BB962C8B-B14F-4D97-AF65-F5344CB8AC3E}">
        <p14:creationId xmlns:p14="http://schemas.microsoft.com/office/powerpoint/2010/main" val="1990695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12/48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Sơ đồ hệ mật mã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686296"/>
            <a:ext cx="8521446" cy="449991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2000" b="0">
                <a:solidFill>
                  <a:schemeClr val="tx1"/>
                </a:solidFill>
              </a:rPr>
              <a:t>	Cả 4 nghiệm của 4 hệ phương trình đó theo mod n đều được viết chung dưới một ký hiệu là C mod n, vì vậy thuật toán giải mã dK”(y) thực tế sẽ cho ta 4 giá trị khác nhau theo mod n mà bản rõ là một trong 4 giá trị đó. Việc chọn giá trị nào trong 4 giá trị tìm được làm bản rõ tuỳ thuộc vào những đặc trưng khác của bản rõ mà người giải mã nhận biết (ví dụ: bản rõ dưới dạng số phải có biểu diễn nhị phân là mã của một văn bản tiếng Anh thông thường).</a:t>
            </a:r>
          </a:p>
          <a:p>
            <a:endParaRPr lang="vi-VN" sz="2000" b="0" dirty="0">
              <a:solidFill>
                <a:schemeClr val="tx1"/>
              </a:solidFill>
              <a:cs typeface="Arial" panose="020B0604020202020204" pitchFamily="34" charset="0"/>
            </a:endParaRPr>
          </a:p>
          <a:p>
            <a:r>
              <a:rPr lang="vi-VN" sz="2000" b="0">
                <a:solidFill>
                  <a:schemeClr val="tx1"/>
                </a:solidFill>
              </a:rPr>
              <a:t>	</a:t>
            </a:r>
            <a:endParaRPr lang="en-US" sz="2000" b="0" dirty="0">
              <a:solidFill>
                <a:schemeClr val="tx1"/>
              </a:solidFill>
              <a:cs typeface="Arial" panose="020B0604020202020204" pitchFamily="34" charset="0"/>
            </a:endParaRPr>
          </a:p>
        </p:txBody>
      </p:sp>
    </p:spTree>
    <p:extLst>
      <p:ext uri="{BB962C8B-B14F-4D97-AF65-F5344CB8AC3E}">
        <p14:creationId xmlns:p14="http://schemas.microsoft.com/office/powerpoint/2010/main" val="419586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13/48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Giải thuật tạo khoá cho hệ mã hoá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342900" indent="-342900">
              <a:buFont typeface="Wingdings" pitchFamily="2" charset="2"/>
              <a:buChar char="v"/>
            </a:pPr>
            <a:r>
              <a:rPr lang="vi-VN" sz="2300" b="0">
                <a:solidFill>
                  <a:schemeClr val="tx1"/>
                </a:solidFill>
              </a:rPr>
              <a:t>Quá trình trao đổi thông tin của A và B:</a:t>
            </a:r>
          </a:p>
          <a:p>
            <a:pPr marL="342900" indent="-342900">
              <a:buFont typeface="Wingdings" pitchFamily="2" charset="2"/>
              <a:buChar char="v"/>
            </a:pPr>
            <a:endParaRPr lang="vi-VN" sz="2300" b="0">
              <a:solidFill>
                <a:schemeClr val="tx1"/>
              </a:solidFill>
            </a:endParaRPr>
          </a:p>
          <a:p>
            <a:pPr marL="342900" indent="-342900">
              <a:buFont typeface="Arial" panose="020B0604020202020204" pitchFamily="34" charset="0"/>
              <a:buChar char="•"/>
            </a:pPr>
            <a:r>
              <a:rPr lang="vi-VN" sz="2300" b="0">
                <a:solidFill>
                  <a:schemeClr val="tx1"/>
                </a:solidFill>
              </a:rPr>
              <a:t>Mỗi bên tạo 1 khoá công khai và 1 khoá bí mật tương ứng. </a:t>
            </a:r>
          </a:p>
          <a:p>
            <a:r>
              <a:rPr lang="vi-VN" sz="2300">
                <a:solidFill>
                  <a:schemeClr val="tx1"/>
                </a:solidFill>
              </a:rPr>
              <a:t>Bên A phải làm các việc sau: </a:t>
            </a:r>
          </a:p>
          <a:p>
            <a:r>
              <a:rPr lang="vi-VN" sz="2300" b="0">
                <a:solidFill>
                  <a:schemeClr val="tx1"/>
                </a:solidFill>
              </a:rPr>
              <a:t>- Tạo 2 số ngẫu nhiên lớn và khác nhau p và q, p gần bằng q.</a:t>
            </a:r>
          </a:p>
          <a:p>
            <a:r>
              <a:rPr lang="vi-VN" sz="2300" b="0">
                <a:solidFill>
                  <a:schemeClr val="tx1"/>
                </a:solidFill>
              </a:rPr>
              <a:t>- Tính n = pq.</a:t>
            </a:r>
          </a:p>
          <a:p>
            <a:r>
              <a:rPr lang="vi-VN" sz="2300" b="0">
                <a:solidFill>
                  <a:schemeClr val="tx1"/>
                </a:solidFill>
              </a:rPr>
              <a:t>- Khoá công khai của A là n</a:t>
            </a:r>
          </a:p>
          <a:p>
            <a:r>
              <a:rPr lang="vi-VN" sz="2300" b="0">
                <a:solidFill>
                  <a:schemeClr val="tx1"/>
                </a:solidFill>
              </a:rPr>
              <a:t>- Khoá bí mật của A là (p, q).</a:t>
            </a:r>
          </a:p>
          <a:p>
            <a:endParaRPr lang="vi-VN" sz="2300" b="0">
              <a:solidFill>
                <a:schemeClr val="tx1"/>
              </a:solidFill>
            </a:endParaRPr>
          </a:p>
          <a:p>
            <a:r>
              <a:rPr lang="vi-VN" sz="2300">
                <a:solidFill>
                  <a:schemeClr val="tx1"/>
                </a:solidFill>
              </a:rPr>
              <a:t>Sau khi A đã tạo và công khai khóa mã hóa công khai. </a:t>
            </a:r>
          </a:p>
          <a:p>
            <a:pPr marL="342900" indent="-342900">
              <a:buFont typeface="Arial" panose="020B0604020202020204" pitchFamily="34" charset="0"/>
              <a:buChar char="•"/>
            </a:pPr>
            <a:r>
              <a:rPr lang="vi-VN" sz="2300" b="0">
                <a:solidFill>
                  <a:schemeClr val="tx1"/>
                </a:solidFill>
              </a:rPr>
              <a:t>Lúc đó B muốn gửi một thông điệp cho A thì:</a:t>
            </a:r>
          </a:p>
          <a:p>
            <a:r>
              <a:rPr lang="vi-VN" sz="2300" b="0">
                <a:solidFill>
                  <a:schemeClr val="tx1"/>
                </a:solidFill>
              </a:rPr>
              <a:t>- B sẽ dùng khóa công khai của A để mã hóa.</a:t>
            </a:r>
          </a:p>
          <a:p>
            <a:pPr marL="342900" indent="-342900">
              <a:buFont typeface="Arial" panose="020B0604020202020204" pitchFamily="34" charset="0"/>
              <a:buChar char="•"/>
            </a:pPr>
            <a:r>
              <a:rPr lang="vi-VN" sz="2300" b="0">
                <a:solidFill>
                  <a:schemeClr val="tx1"/>
                </a:solidFill>
              </a:rPr>
              <a:t>Sau đó:</a:t>
            </a:r>
          </a:p>
          <a:p>
            <a:r>
              <a:rPr lang="vi-VN" sz="2300" b="0">
                <a:solidFill>
                  <a:schemeClr val="tx1"/>
                </a:solidFill>
              </a:rPr>
              <a:t>- A sẽ giải mã thông điệp bằng khóa bí mật tương ứng của mình.</a:t>
            </a:r>
          </a:p>
          <a:p>
            <a:endParaRPr lang="vi-VN" sz="2500" b="0" dirty="0">
              <a:solidFill>
                <a:schemeClr val="tx1"/>
              </a:solidFill>
              <a:cs typeface="Arial" panose="020B0604020202020204" pitchFamily="34" charset="0"/>
            </a:endParaRPr>
          </a:p>
          <a:p>
            <a:endParaRPr lang="en-US" sz="2500" b="0" dirty="0">
              <a:solidFill>
                <a:schemeClr val="tx1"/>
              </a:solidFill>
              <a:cs typeface="Arial" panose="020B0604020202020204" pitchFamily="34" charset="0"/>
            </a:endParaRPr>
          </a:p>
        </p:txBody>
      </p:sp>
    </p:spTree>
    <p:extLst>
      <p:ext uri="{BB962C8B-B14F-4D97-AF65-F5344CB8AC3E}">
        <p14:creationId xmlns:p14="http://schemas.microsoft.com/office/powerpoint/2010/main" val="2551646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14/48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Giải thuật mã hoá công khai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mj-lt"/>
                  <a:buAutoNum type="arabicPeriod"/>
                </a:pPr>
                <a:r>
                  <a:rPr lang="en-US" sz="2000" dirty="0">
                    <a:solidFill>
                      <a:srgbClr val="FF0000"/>
                    </a:solidFill>
                    <a:cs typeface="Arial" panose="020B0604020202020204" pitchFamily="34" charset="0"/>
                  </a:rPr>
                  <a:t>Mã hoá</a:t>
                </a:r>
              </a:p>
              <a:p>
                <a:pPr marL="342900" indent="-342900">
                  <a:buFont typeface="Arial" panose="020B0604020202020204" pitchFamily="34" charset="0"/>
                  <a:buChar char="•"/>
                </a:pPr>
                <a:r>
                  <a:rPr lang="vi-VN" sz="2000" b="0">
                    <a:solidFill>
                      <a:schemeClr val="tx1"/>
                    </a:solidFill>
                    <a:cs typeface="Arial" panose="020B0604020202020204" pitchFamily="34" charset="0"/>
                  </a:rPr>
                  <a:t>Là quá trình diễn ra ở bên gửi B:</a:t>
                </a:r>
                <a:endParaRPr lang="en-US" sz="2000" b="0">
                  <a:solidFill>
                    <a:schemeClr val="tx1"/>
                  </a:solidFill>
                  <a:cs typeface="Arial" panose="020B0604020202020204" pitchFamily="34" charset="0"/>
                </a:endParaRPr>
              </a:p>
              <a:p>
                <a:r>
                  <a:rPr lang="en-US" sz="2000" b="0">
                    <a:solidFill>
                      <a:schemeClr val="tx1"/>
                    </a:solidFill>
                    <a:cs typeface="Arial" panose="020B0604020202020204" pitchFamily="34" charset="0"/>
                  </a:rPr>
                  <a:t>- </a:t>
                </a:r>
                <a:r>
                  <a:rPr lang="en-US" sz="2000" b="0" u="sng">
                    <a:solidFill>
                      <a:schemeClr val="tx1"/>
                    </a:solidFill>
                    <a:cs typeface="Arial" panose="020B0604020202020204" pitchFamily="34" charset="0"/>
                  </a:rPr>
                  <a:t>Khi </a:t>
                </a:r>
                <a:r>
                  <a:rPr lang="en-US" sz="2000" b="0" u="sng" dirty="0">
                    <a:solidFill>
                      <a:schemeClr val="tx1"/>
                    </a:solidFill>
                    <a:cs typeface="Arial" panose="020B0604020202020204" pitchFamily="34" charset="0"/>
                  </a:rPr>
                  <a:t>đó B cần làm các công việc sau:</a:t>
                </a:r>
              </a:p>
              <a:p>
                <a:pPr marL="457200" indent="-457200">
                  <a:buFont typeface="+mj-lt"/>
                  <a:buAutoNum type="arabicPeriod"/>
                </a:pPr>
                <a:r>
                  <a:rPr lang="vi-VN" sz="2000" b="0">
                    <a:solidFill>
                      <a:schemeClr val="tx1"/>
                    </a:solidFill>
                  </a:rPr>
                  <a:t>Nhận khoá công khai đã được xác thực của A là n.</a:t>
                </a:r>
              </a:p>
              <a:p>
                <a:pPr marL="457200" indent="-457200">
                  <a:buFont typeface="+mj-lt"/>
                  <a:buAutoNum type="arabicPeriod"/>
                </a:pPr>
                <a:r>
                  <a:rPr lang="vi-VN" sz="2000" b="0">
                    <a:solidFill>
                      <a:schemeClr val="tx1"/>
                    </a:solidFill>
                  </a:rPr>
                  <a:t>Giả sử thông điệp là một số nguyên m trong khoảng [0, 1, …, n-1]</a:t>
                </a:r>
              </a:p>
              <a:p>
                <a:pPr marL="457200" indent="-457200">
                  <a:buFont typeface="+mj-lt"/>
                  <a:buAutoNum type="arabicPeriod"/>
                </a:pPr>
                <a:r>
                  <a:rPr lang="vi-VN" sz="2000" b="0">
                    <a:solidFill>
                      <a:schemeClr val="tx1"/>
                    </a:solidFill>
                  </a:rPr>
                  <a:t>Tính c =</a:t>
                </a:r>
                <a:r>
                  <a:rPr lang="en-US" sz="2000">
                    <a:solidFill>
                      <a:schemeClr val="tx1"/>
                    </a:solidFill>
                  </a:rPr>
                  <a:t> </a:t>
                </a:r>
                <a14:m>
                  <m:oMath xmlns:m="http://schemas.openxmlformats.org/officeDocument/2006/math">
                    <m:sSup>
                      <m:sSupPr>
                        <m:ctrlPr>
                          <a:rPr lang="en-US" sz="2000" i="1">
                            <a:solidFill>
                              <a:schemeClr val="tx1"/>
                            </a:solidFill>
                            <a:latin typeface="Cambria Math" panose="02040503050406030204" pitchFamily="18" charset="0"/>
                          </a:rPr>
                        </m:ctrlPr>
                      </m:sSupPr>
                      <m:e>
                        <m:r>
                          <m:rPr>
                            <m:sty m:val="p"/>
                          </m:rPr>
                          <a:rPr lang="en-US" sz="2000" b="0" i="0">
                            <a:solidFill>
                              <a:schemeClr val="tx1"/>
                            </a:solidFill>
                            <a:latin typeface="Cambria Math" panose="02040503050406030204" pitchFamily="18" charset="0"/>
                          </a:rPr>
                          <m:t>m</m:t>
                        </m:r>
                      </m:e>
                      <m:sup>
                        <m:r>
                          <a:rPr lang="en-US" sz="2000" b="0">
                            <a:solidFill>
                              <a:schemeClr val="tx1"/>
                            </a:solidFill>
                            <a:latin typeface="Cambria Math" panose="02040503050406030204" pitchFamily="18" charset="0"/>
                          </a:rPr>
                          <m:t>2</m:t>
                        </m:r>
                      </m:sup>
                    </m:sSup>
                  </m:oMath>
                </a14:m>
                <a:r>
                  <a:rPr lang="vi-VN" sz="2000" b="0">
                    <a:solidFill>
                      <a:schemeClr val="tx1"/>
                    </a:solidFill>
                  </a:rPr>
                  <a:t> mod n </a:t>
                </a:r>
              </a:p>
              <a:p>
                <a:pPr marL="457200" indent="-457200">
                  <a:buFont typeface="+mj-lt"/>
                  <a:buAutoNum type="arabicPeriod"/>
                </a:pPr>
                <a:r>
                  <a:rPr lang="vi-VN" sz="2000" b="0">
                    <a:solidFill>
                      <a:schemeClr val="tx1"/>
                    </a:solidFill>
                  </a:rPr>
                  <a:t>Gửi bản mã hoá c cho A.</a:t>
                </a:r>
              </a:p>
              <a:p>
                <a:endParaRPr lang="vi-VN" sz="2000" b="0">
                  <a:solidFill>
                    <a:schemeClr val="tx1"/>
                  </a:solidFill>
                </a:endParaRPr>
              </a:p>
              <a:p>
                <a:r>
                  <a:rPr lang="vi-VN" sz="2000">
                    <a:solidFill>
                      <a:schemeClr val="tx1"/>
                    </a:solidFill>
                  </a:rPr>
                  <a:t>*Chú ý</a:t>
                </a:r>
                <a:r>
                  <a:rPr lang="vi-VN" sz="2000" b="0">
                    <a:solidFill>
                      <a:schemeClr val="tx1"/>
                    </a:solidFill>
                  </a:rPr>
                  <a:t>: Vấn đề chọn p và q thì ta có thể chọn p và q là một số nguyên tố bất kỳ. Nhưng chúng ta có thể chọn p ≡ q ≡ 3 mod 4 để việc giải mã được đơn giản.</a:t>
                </a:r>
              </a:p>
              <a:p>
                <a:pPr marL="342900" indent="-342900">
                  <a:buFont typeface="Arial" panose="020B0604020202020204" pitchFamily="34" charset="0"/>
                  <a:buChar char="•"/>
                </a:pPr>
                <a:r>
                  <a:rPr lang="vi-VN" sz="2000" b="0" u="sng">
                    <a:solidFill>
                      <a:schemeClr val="tx1"/>
                    </a:solidFill>
                  </a:rPr>
                  <a:t>Khi đó chúng ta có 2 cách để giải mã:</a:t>
                </a:r>
              </a:p>
              <a:p>
                <a:pPr marL="457200" indent="-457200">
                  <a:buFont typeface="+mj-lt"/>
                  <a:buAutoNum type="arabicPeriod"/>
                </a:pPr>
                <a:r>
                  <a:rPr lang="vi-VN" sz="2000" b="0">
                    <a:solidFill>
                      <a:schemeClr val="tx1"/>
                    </a:solidFill>
                  </a:rPr>
                  <a:t>Giải mã khi chọn p và q bất kỳ.</a:t>
                </a:r>
              </a:p>
              <a:p>
                <a:pPr marL="457200" indent="-457200">
                  <a:buFont typeface="+mj-lt"/>
                  <a:buAutoNum type="arabicPeriod"/>
                </a:pPr>
                <a:r>
                  <a:rPr lang="vi-VN" sz="2000" b="0">
                    <a:solidFill>
                      <a:schemeClr val="tx1"/>
                    </a:solidFill>
                  </a:rPr>
                  <a:t>Giải mã khi chọn p ≡ q ≡ 3 mod 4. </a:t>
                </a:r>
              </a:p>
              <a:p>
                <a:endParaRPr lang="vi-VN" sz="2000" b="0">
                  <a:solidFill>
                    <a:schemeClr val="tx1"/>
                  </a:solidFill>
                </a:endParaRPr>
              </a:p>
              <a:p>
                <a:pPr marL="342900" indent="-342900">
                  <a:buFont typeface="Arial" panose="020B0604020202020204" pitchFamily="34" charset="0"/>
                  <a:buChar char="•"/>
                </a:pPr>
                <a:r>
                  <a:rPr lang="vi-VN" sz="2000" b="0">
                    <a:solidFill>
                      <a:schemeClr val="tx1"/>
                    </a:solidFill>
                  </a:rPr>
                  <a:t>Cách </a:t>
                </a:r>
                <a:r>
                  <a:rPr lang="vi-VN" sz="2000" b="0" u="sng">
                    <a:solidFill>
                      <a:schemeClr val="tx1"/>
                    </a:solidFill>
                  </a:rPr>
                  <a:t>mã hóa</a:t>
                </a:r>
                <a:r>
                  <a:rPr lang="vi-VN" sz="2000" b="0">
                    <a:solidFill>
                      <a:schemeClr val="tx1"/>
                    </a:solidFill>
                  </a:rPr>
                  <a:t> vẫn làm như nhau.</a:t>
                </a:r>
                <a:endParaRPr lang="en-US" sz="2000" b="0" dirty="0">
                  <a:solidFill>
                    <a:schemeClr val="tx1"/>
                  </a:solidFill>
                  <a:cs typeface="Arial" panose="020B0604020202020204" pitchFamily="34" charset="0"/>
                </a:endParaRPr>
              </a:p>
              <a:p>
                <a:r>
                  <a:rPr lang="en-US" sz="2000" dirty="0">
                    <a:solidFill>
                      <a:schemeClr val="tx1"/>
                    </a:solidFill>
                    <a:cs typeface="Arial" panose="020B0604020202020204" pitchFamily="34" charset="0"/>
                  </a:rPr>
                  <a:t>	</a:t>
                </a:r>
              </a:p>
            </p:txBody>
          </p:sp>
        </mc:Choice>
        <mc:Fallback xmlns="">
          <p:sp>
            <p:nvSpPr>
              <p:cNvPr id="8" name="Title 3">
                <a:extLst>
                  <a:ext uri="{FF2B5EF4-FFF2-40B4-BE49-F238E27FC236}">
                    <a16:creationId xmlns:a16="http://schemas.microsoft.com/office/drawing/2014/main" id="{86584220-B77F-EA44-B616-EB6887FF7CB9}"/>
                  </a:ext>
                </a:extLst>
              </p:cNvPr>
              <p:cNvSpPr txBox="1">
                <a:spLocks noRot="1" noChangeAspect="1" noMove="1" noResize="1" noEditPoints="1" noAdjustHandles="1" noChangeArrowheads="1" noChangeShapeType="1" noTextEdit="1"/>
              </p:cNvSpPr>
              <p:nvPr/>
            </p:nvSpPr>
            <p:spPr>
              <a:xfrm>
                <a:off x="387477" y="1213826"/>
                <a:ext cx="8521446" cy="4972382"/>
              </a:xfrm>
              <a:prstGeom prst="rect">
                <a:avLst/>
              </a:prstGeom>
              <a:blipFill>
                <a:blip r:embed="rId2"/>
                <a:stretch>
                  <a:fillRect l="-1002" t="-1961"/>
                </a:stretch>
              </a:blipFill>
            </p:spPr>
            <p:txBody>
              <a:bodyPr/>
              <a:lstStyle/>
              <a:p>
                <a:r>
                  <a:rPr lang="vi-VN">
                    <a:noFill/>
                  </a:rPr>
                  <a:t> </a:t>
                </a:r>
              </a:p>
            </p:txBody>
          </p:sp>
        </mc:Fallback>
      </mc:AlternateContent>
    </p:spTree>
    <p:extLst>
      <p:ext uri="{BB962C8B-B14F-4D97-AF65-F5344CB8AC3E}">
        <p14:creationId xmlns:p14="http://schemas.microsoft.com/office/powerpoint/2010/main" val="135510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Giải thuật mã hoá công khai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86584220-B77F-EA44-B616-EB6887FF7CB9}"/>
                  </a:ext>
                </a:extLst>
              </p:cNvPr>
              <p:cNvSpPr txBox="1">
                <a:spLocks/>
              </p:cNvSpPr>
              <p:nvPr/>
            </p:nvSpPr>
            <p:spPr>
              <a:xfrm>
                <a:off x="381739" y="1213826"/>
                <a:ext cx="8527183" cy="5124830"/>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mj-lt"/>
                  <a:buAutoNum type="arabicPeriod" startAt="2"/>
                </a:pPr>
                <a:r>
                  <a:rPr lang="en-US" sz="2000">
                    <a:solidFill>
                      <a:srgbClr val="FF0000"/>
                    </a:solidFill>
                    <a:cs typeface="Arial" panose="020B0604020202020204" pitchFamily="34" charset="0"/>
                  </a:rPr>
                  <a:t>Giải mã</a:t>
                </a:r>
                <a:endParaRPr lang="vi-VN" sz="2000">
                  <a:solidFill>
                    <a:srgbClr val="FF0000"/>
                  </a:solidFill>
                  <a:cs typeface="Arial" panose="020B0604020202020204" pitchFamily="34" charset="0"/>
                </a:endParaRPr>
              </a:p>
              <a:p>
                <a:pPr marL="342900" indent="-342900">
                  <a:buFont typeface="Arial" panose="020B0604020202020204" pitchFamily="34" charset="0"/>
                  <a:buChar char="•"/>
                </a:pPr>
                <a:r>
                  <a:rPr lang="vi-VN" sz="2000" b="0">
                    <a:solidFill>
                      <a:schemeClr val="tx1"/>
                    </a:solidFill>
                  </a:rPr>
                  <a:t>Sau khi A nhận được thông điệp đã được mã hóa của B. A đã có khoá</a:t>
                </a:r>
              </a:p>
              <a:p>
                <a:r>
                  <a:rPr lang="vi-VN" sz="2000" b="0">
                    <a:solidFill>
                      <a:schemeClr val="tx1"/>
                    </a:solidFill>
                  </a:rPr>
                  <a:t>bí mật là p và q, với n = pq, để nhận được bản rõ m từ c.</a:t>
                </a:r>
              </a:p>
              <a:p>
                <a:pPr marL="342900" indent="-342900">
                  <a:buFont typeface="Arial" panose="020B0604020202020204" pitchFamily="34" charset="0"/>
                  <a:buChar char="•"/>
                </a:pPr>
                <a:r>
                  <a:rPr lang="vi-VN" sz="2000" b="0" u="sng">
                    <a:solidFill>
                      <a:schemeClr val="tx1"/>
                    </a:solidFill>
                  </a:rPr>
                  <a:t>A phải làm các việc sau:</a:t>
                </a:r>
              </a:p>
              <a:p>
                <a:pPr marL="342900" indent="-342900">
                  <a:buFont typeface="Arial" panose="020B0604020202020204" pitchFamily="34" charset="0"/>
                  <a:buChar char="•"/>
                </a:pPr>
                <a:endParaRPr lang="vi-VN" sz="2000" b="0" u="sng">
                  <a:solidFill>
                    <a:schemeClr val="tx1"/>
                  </a:solidFill>
                </a:endParaRPr>
              </a:p>
              <a:p>
                <a:pPr marL="457200" indent="-457200">
                  <a:buFont typeface="+mj-lt"/>
                  <a:buAutoNum type="alphaLcPeriod"/>
                </a:pPr>
                <a:r>
                  <a:rPr lang="vi-VN" sz="2000">
                    <a:solidFill>
                      <a:schemeClr val="tx1"/>
                    </a:solidFill>
                  </a:rPr>
                  <a:t>Giải mã khi chọn p ≡ q ≡ 3 mod 4 (c =</a:t>
                </a:r>
                <a:r>
                  <a:rPr lang="en-US" sz="2000">
                    <a:solidFill>
                      <a:schemeClr val="tx1"/>
                    </a:solidFill>
                  </a:rPr>
                  <a:t>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b="1" i="0">
                            <a:solidFill>
                              <a:schemeClr val="tx1"/>
                            </a:solidFill>
                            <a:latin typeface="Cambria Math" panose="02040503050406030204" pitchFamily="18" charset="0"/>
                          </a:rPr>
                          <m:t>𝐦</m:t>
                        </m:r>
                      </m:e>
                      <m:sup>
                        <m:r>
                          <a:rPr lang="en-US" sz="2000" b="1" i="1">
                            <a:solidFill>
                              <a:schemeClr val="tx1"/>
                            </a:solidFill>
                            <a:latin typeface="Cambria Math" panose="02040503050406030204" pitchFamily="18" charset="0"/>
                          </a:rPr>
                          <m:t>𝟐</m:t>
                        </m:r>
                      </m:sup>
                    </m:sSup>
                  </m:oMath>
                </a14:m>
                <a:r>
                  <a:rPr lang="vi-VN" sz="2000">
                    <a:solidFill>
                      <a:schemeClr val="tx1"/>
                    </a:solidFill>
                  </a:rPr>
                  <a:t> mod n).</a:t>
                </a:r>
              </a:p>
              <a:p>
                <a:pPr marL="342900" indent="-342900">
                  <a:buFont typeface="Wingdings" pitchFamily="2" charset="2"/>
                  <a:buChar char="v"/>
                </a:pPr>
                <a:r>
                  <a:rPr lang="vi-VN" sz="2000" b="0">
                    <a:solidFill>
                      <a:schemeClr val="tx1"/>
                    </a:solidFill>
                  </a:rPr>
                  <a:t>Tính căn bậc 2 của c mod p và q:</a:t>
                </a:r>
              </a:p>
              <a:p>
                <a:pPr marL="342900" indent="-342900">
                  <a:buFont typeface="Wingdings" panose="05000000000000000000" pitchFamily="2" charset="2"/>
                  <a:buChar char="Ø"/>
                </a:pPr>
                <a:r>
                  <a:rPr lang="vi-VN" sz="2000" b="0">
                    <a:solidFill>
                      <a:schemeClr val="tx1"/>
                    </a:solidFill>
                  </a:rPr>
                  <a:t>Tính </a:t>
                </a:r>
                <a:r>
                  <a:rPr lang="vi-VN" sz="2000">
                    <a:solidFill>
                      <a:schemeClr val="tx1"/>
                    </a:solidFill>
                  </a:rPr>
                  <a:t>r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𝒄</m:t>
                        </m:r>
                      </m:e>
                      <m:sup>
                        <m:r>
                          <a:rPr lang="en-US" sz="2000" b="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𝒑</m:t>
                        </m:r>
                        <m:r>
                          <a:rPr lang="en-US" sz="2000" b="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𝟏</m:t>
                        </m:r>
                        <m:r>
                          <a:rPr lang="en-US" sz="2000" b="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𝟒</m:t>
                        </m:r>
                      </m:sup>
                    </m:sSup>
                    <m:r>
                      <a:rPr lang="en-US" sz="2000" b="1" i="1">
                        <a:solidFill>
                          <a:schemeClr val="tx1"/>
                        </a:solidFill>
                        <a:latin typeface="Cambria Math" panose="02040503050406030204" pitchFamily="18" charset="0"/>
                      </a:rPr>
                      <m:t> </m:t>
                    </m:r>
                  </m:oMath>
                </a14:m>
                <a:r>
                  <a:rPr lang="en-US" sz="2000">
                    <a:solidFill>
                      <a:schemeClr val="tx1"/>
                    </a:solidFill>
                  </a:rPr>
                  <a:t>mod p</a:t>
                </a:r>
                <a:r>
                  <a:rPr lang="vi-VN" sz="2000">
                    <a:solidFill>
                      <a:schemeClr val="tx1"/>
                    </a:solidFill>
                  </a:rPr>
                  <a:t>.</a:t>
                </a:r>
              </a:p>
              <a:p>
                <a:pPr marL="342900" indent="-342900">
                  <a:buFont typeface="Wingdings" panose="05000000000000000000" pitchFamily="2" charset="2"/>
                  <a:buChar char="Ø"/>
                </a:pPr>
                <a:r>
                  <a:rPr lang="vi-VN" sz="2000" b="0">
                    <a:solidFill>
                      <a:schemeClr val="tx1"/>
                    </a:solidFill>
                  </a:rPr>
                  <a:t>Tính </a:t>
                </a:r>
                <a:r>
                  <a:rPr lang="vi-VN" sz="2000">
                    <a:solidFill>
                      <a:schemeClr val="tx1"/>
                    </a:solidFill>
                  </a:rPr>
                  <a:t>s =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𝒄</m:t>
                        </m:r>
                      </m:e>
                      <m:sup>
                        <m:r>
                          <a:rPr lang="en-US" sz="2000">
                            <a:solidFill>
                              <a:schemeClr val="tx1"/>
                            </a:solidFill>
                            <a:latin typeface="Cambria Math" panose="02040503050406030204" pitchFamily="18" charset="0"/>
                          </a:rPr>
                          <m:t>(</m:t>
                        </m:r>
                        <m:r>
                          <a:rPr lang="en-US" sz="2000" b="1" i="0">
                            <a:solidFill>
                              <a:schemeClr val="tx1"/>
                            </a:solidFill>
                            <a:latin typeface="Cambria Math" panose="02040503050406030204" pitchFamily="18" charset="0"/>
                          </a:rPr>
                          <m:t>𝐪</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𝟏</m:t>
                        </m:r>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𝟒</m:t>
                        </m:r>
                      </m:sup>
                    </m:sSup>
                    <m:r>
                      <a:rPr lang="en-US" sz="2000" i="1">
                        <a:solidFill>
                          <a:schemeClr val="tx1"/>
                        </a:solidFill>
                        <a:latin typeface="Cambria Math" panose="02040503050406030204" pitchFamily="18" charset="0"/>
                      </a:rPr>
                      <m:t> </m:t>
                    </m:r>
                  </m:oMath>
                </a14:m>
                <a:r>
                  <a:rPr lang="en-US" sz="2000">
                    <a:solidFill>
                      <a:schemeClr val="tx1"/>
                    </a:solidFill>
                  </a:rPr>
                  <a:t>mod q</a:t>
                </a:r>
                <a:r>
                  <a:rPr lang="vi-VN" sz="2000">
                    <a:solidFill>
                      <a:schemeClr val="tx1"/>
                    </a:solidFill>
                  </a:rPr>
                  <a:t>.</a:t>
                </a:r>
              </a:p>
              <a:p>
                <a:endParaRPr lang="vi-VN" sz="2000">
                  <a:solidFill>
                    <a:schemeClr val="tx1"/>
                  </a:solidFill>
                </a:endParaRPr>
              </a:p>
              <a:p>
                <a:pPr marL="342900" indent="-342900">
                  <a:buFont typeface="Wingdings" pitchFamily="2" charset="2"/>
                  <a:buChar char="v"/>
                </a:pPr>
                <a:r>
                  <a:rPr lang="vi-VN" sz="2000" b="0">
                    <a:solidFill>
                      <a:schemeClr val="tx1"/>
                    </a:solidFill>
                  </a:rPr>
                  <a:t>Dùng thuật toán Euclide mở rộng để tìm 2 số nguyên a và b thoả mãn: </a:t>
                </a:r>
              </a:p>
              <a:p>
                <a:pPr algn="ctr"/>
                <a:r>
                  <a:rPr lang="vi-VN" sz="2000">
                    <a:solidFill>
                      <a:schemeClr val="tx1"/>
                    </a:solidFill>
                  </a:rPr>
                  <a:t>ap + bq = 1</a:t>
                </a:r>
              </a:p>
              <a:p>
                <a:pPr marL="342900" indent="-342900">
                  <a:buFont typeface="Wingdings" pitchFamily="2" charset="2"/>
                  <a:buChar char="v"/>
                </a:pPr>
                <a:r>
                  <a:rPr lang="vi-VN" sz="2000" b="0">
                    <a:solidFill>
                      <a:schemeClr val="tx1"/>
                    </a:solidFill>
                  </a:rPr>
                  <a:t>Sử dụng định lý phần dư Trung Quốc:</a:t>
                </a:r>
              </a:p>
              <a:p>
                <a:pPr marL="342900" indent="-342900">
                  <a:buFont typeface="Wingdings" panose="05000000000000000000" pitchFamily="2" charset="2"/>
                  <a:buChar char="Ø"/>
                </a:pPr>
                <a:r>
                  <a:rPr lang="vi-VN" sz="2000" b="0">
                    <a:solidFill>
                      <a:schemeClr val="tx1"/>
                    </a:solidFill>
                  </a:rPr>
                  <a:t>Tính </a:t>
                </a:r>
                <a:r>
                  <a:rPr lang="vi-VN" sz="2000">
                    <a:solidFill>
                      <a:schemeClr val="tx1"/>
                    </a:solidFill>
                  </a:rPr>
                  <a:t>x = (aps + bqr) mod n.</a:t>
                </a:r>
              </a:p>
              <a:p>
                <a:pPr marL="342900" indent="-342900">
                  <a:buFont typeface="Wingdings" panose="05000000000000000000" pitchFamily="2" charset="2"/>
                  <a:buChar char="Ø"/>
                </a:pPr>
                <a:r>
                  <a:rPr lang="vi-VN" sz="2000" b="0">
                    <a:solidFill>
                      <a:schemeClr val="tx1"/>
                    </a:solidFill>
                  </a:rPr>
                  <a:t>Tính </a:t>
                </a:r>
                <a:r>
                  <a:rPr lang="vi-VN" sz="2000">
                    <a:solidFill>
                      <a:schemeClr val="tx1"/>
                    </a:solidFill>
                  </a:rPr>
                  <a:t>y = (aps - bqr) mod n. </a:t>
                </a:r>
              </a:p>
              <a:p>
                <a:pPr marL="342900" indent="-342900">
                  <a:buFont typeface="Wingdings" panose="05000000000000000000" pitchFamily="2" charset="2"/>
                  <a:buChar char="Ø"/>
                </a:pPr>
                <a:endParaRPr lang="vi-VN" sz="2000">
                  <a:solidFill>
                    <a:schemeClr val="tx1"/>
                  </a:solidFill>
                </a:endParaRPr>
              </a:p>
              <a:p>
                <a:r>
                  <a:rPr lang="vi-VN" sz="2000" b="0" u="sng">
                    <a:solidFill>
                      <a:schemeClr val="tx1"/>
                    </a:solidFill>
                  </a:rPr>
                  <a:t>Bốn căn bậc hai của c mod n là</a:t>
                </a:r>
                <a:r>
                  <a:rPr lang="vi-VN" sz="2000" b="0">
                    <a:solidFill>
                      <a:schemeClr val="tx1"/>
                    </a:solidFill>
                  </a:rPr>
                  <a:t> </a:t>
                </a:r>
                <a:r>
                  <a:rPr lang="vi-VN" sz="2000">
                    <a:solidFill>
                      <a:schemeClr val="tx1"/>
                    </a:solidFill>
                  </a:rPr>
                  <a:t>x, -x mod n, y và –y mod n</a:t>
                </a:r>
                <a:r>
                  <a:rPr lang="vi-VN" sz="2000" b="0">
                    <a:solidFill>
                      <a:schemeClr val="tx1"/>
                    </a:solidFill>
                  </a:rPr>
                  <a:t>.</a:t>
                </a:r>
              </a:p>
              <a:p>
                <a:r>
                  <a:rPr lang="vi-VN" sz="2000" b="0">
                    <a:solidFill>
                      <a:schemeClr val="tx1"/>
                    </a:solidFill>
                    <a:cs typeface="Arial" panose="020B0604020202020204" pitchFamily="34" charset="0"/>
                  </a:rPr>
                  <a:t>=&gt; Một trong 4 giá trị này là bản rõ ban đầu.</a:t>
                </a:r>
                <a:endParaRPr lang="en-US" sz="2000" b="0" dirty="0">
                  <a:solidFill>
                    <a:schemeClr val="tx1"/>
                  </a:solidFill>
                  <a:cs typeface="Arial" panose="020B0604020202020204" pitchFamily="34" charset="0"/>
                </a:endParaRPr>
              </a:p>
            </p:txBody>
          </p:sp>
        </mc:Choice>
        <mc:Fallback xmlns="">
          <p:sp>
            <p:nvSpPr>
              <p:cNvPr id="8" name="Title 3">
                <a:extLst>
                  <a:ext uri="{FF2B5EF4-FFF2-40B4-BE49-F238E27FC236}">
                    <a16:creationId xmlns:a16="http://schemas.microsoft.com/office/drawing/2014/main" id="{86584220-B77F-EA44-B616-EB6887FF7CB9}"/>
                  </a:ext>
                </a:extLst>
              </p:cNvPr>
              <p:cNvSpPr txBox="1">
                <a:spLocks noRot="1" noChangeAspect="1" noMove="1" noResize="1" noEditPoints="1" noAdjustHandles="1" noChangeArrowheads="1" noChangeShapeType="1" noTextEdit="1"/>
              </p:cNvSpPr>
              <p:nvPr/>
            </p:nvSpPr>
            <p:spPr>
              <a:xfrm>
                <a:off x="381739" y="1213826"/>
                <a:ext cx="8527183" cy="5124830"/>
              </a:xfrm>
              <a:prstGeom prst="rect">
                <a:avLst/>
              </a:prstGeom>
              <a:blipFill>
                <a:blip r:embed="rId2"/>
                <a:stretch>
                  <a:fillRect l="-1042" t="-1975" r="-744" b="-988"/>
                </a:stretch>
              </a:blipFill>
            </p:spPr>
            <p:txBody>
              <a:bodyPr/>
              <a:lstStyle/>
              <a:p>
                <a:r>
                  <a:rPr lang="en-VN">
                    <a:noFill/>
                  </a:rPr>
                  <a:t> </a:t>
                </a:r>
              </a:p>
            </p:txBody>
          </p:sp>
        </mc:Fallback>
      </mc:AlternateContent>
      <p:sp>
        <p:nvSpPr>
          <p:cNvPr id="9" name="Title 1">
            <a:extLst>
              <a:ext uri="{FF2B5EF4-FFF2-40B4-BE49-F238E27FC236}">
                <a16:creationId xmlns:a16="http://schemas.microsoft.com/office/drawing/2014/main" id="{434EC7C9-9AB4-794B-9DEE-55AC457E00CD}"/>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15/48</a:t>
            </a:r>
          </a:p>
        </p:txBody>
      </p:sp>
    </p:spTree>
    <p:extLst>
      <p:ext uri="{BB962C8B-B14F-4D97-AF65-F5344CB8AC3E}">
        <p14:creationId xmlns:p14="http://schemas.microsoft.com/office/powerpoint/2010/main" val="3679508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0A271A0-E07F-4508-A14F-701607ABE7A2}"/>
              </a:ext>
            </a:extLst>
          </p:cNvPr>
          <p:cNvSpPr>
            <a:spLocks noGrp="1"/>
          </p:cNvSpPr>
          <p:nvPr>
            <p:ph type="title"/>
          </p:nvPr>
        </p:nvSpPr>
        <p:spPr/>
        <p:txBody>
          <a:bodyPr/>
          <a:lstStyle/>
          <a:p>
            <a:r>
              <a:rPr lang="en-US"/>
              <a:t>Hệ mật mã Rabin</a:t>
            </a:r>
            <a:endParaRPr lang="vi-VN"/>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9BCB3D8A-5682-4A1D-983D-EC04B6F20367}"/>
                  </a:ext>
                </a:extLst>
              </p:cNvPr>
              <p:cNvSpPr>
                <a:spLocks noGrp="1"/>
              </p:cNvSpPr>
              <p:nvPr>
                <p:ph sz="half" idx="1"/>
              </p:nvPr>
            </p:nvSpPr>
            <p:spPr>
              <a:xfrm>
                <a:off x="595884" y="1533017"/>
                <a:ext cx="7929372" cy="4351338"/>
              </a:xfrm>
            </p:spPr>
            <p:txBody>
              <a:bodyPr/>
              <a:lstStyle/>
              <a:p>
                <a:r>
                  <a:rPr lang="vi-VN" b="1"/>
                  <a:t>Chứng minh: </a:t>
                </a:r>
                <a14:m>
                  <m:oMath xmlns:m="http://schemas.openxmlformats.org/officeDocument/2006/math">
                    <m:r>
                      <m:rPr>
                        <m:sty m:val="p"/>
                      </m:rPr>
                      <a:rPr lang="vi-VN" smtClean="0">
                        <a:latin typeface="Cambria Math" panose="02040503050406030204" pitchFamily="18" charset="0"/>
                      </a:rPr>
                      <m:t>r</m:t>
                    </m:r>
                    <m:r>
                      <a:rPr lang="vi-VN" b="0" i="1" smtClean="0">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𝑐</m:t>
                        </m:r>
                      </m:e>
                      <m:sup>
                        <m:f>
                          <m:fPr>
                            <m:ctrlPr>
                              <a:rPr lang="vi-VN" i="1">
                                <a:latin typeface="Cambria Math" panose="02040503050406030204" pitchFamily="18" charset="0"/>
                              </a:rPr>
                            </m:ctrlPr>
                          </m:fPr>
                          <m:num>
                            <m:r>
                              <a:rPr lang="vi-VN" i="1">
                                <a:latin typeface="Cambria Math" panose="02040503050406030204" pitchFamily="18" charset="0"/>
                              </a:rPr>
                              <m:t>𝑝</m:t>
                            </m:r>
                            <m:r>
                              <a:rPr lang="vi-VN" i="1">
                                <a:latin typeface="Cambria Math" panose="02040503050406030204" pitchFamily="18" charset="0"/>
                              </a:rPr>
                              <m:t>+1</m:t>
                            </m:r>
                          </m:num>
                          <m:den>
                            <m:r>
                              <a:rPr lang="vi-VN" i="1" smtClean="0">
                                <a:latin typeface="Cambria Math" panose="02040503050406030204" pitchFamily="18" charset="0"/>
                              </a:rPr>
                              <m:t>4</m:t>
                            </m:r>
                          </m:den>
                        </m:f>
                      </m:sup>
                    </m:sSup>
                    <m:r>
                      <m:rPr>
                        <m:sty m:val="p"/>
                      </m:rPr>
                      <a:rPr lang="vi-VN" i="1">
                        <a:latin typeface="Cambria Math" panose="02040503050406030204" pitchFamily="18" charset="0"/>
                      </a:rPr>
                      <m:t>mod</m:t>
                    </m:r>
                    <m:r>
                      <a:rPr lang="vi-VN" b="0" i="1" smtClean="0">
                        <a:latin typeface="Cambria Math" panose="02040503050406030204" pitchFamily="18" charset="0"/>
                      </a:rPr>
                      <m:t> </m:t>
                    </m:r>
                    <m:r>
                      <m:rPr>
                        <m:sty m:val="p"/>
                      </m:rPr>
                      <a:rPr lang="vi-VN" i="1">
                        <a:latin typeface="Cambria Math" panose="02040503050406030204" pitchFamily="18" charset="0"/>
                      </a:rPr>
                      <m:t>p</m:t>
                    </m:r>
                    <m:r>
                      <a:rPr lang="vi-VN" b="0" i="1" smtClean="0">
                        <a:latin typeface="Cambria Math" panose="02040503050406030204" pitchFamily="18" charset="0"/>
                      </a:rPr>
                      <m:t> </m:t>
                    </m:r>
                  </m:oMath>
                </a14:m>
                <a:endParaRPr lang="vi-VN" u="sng"/>
              </a:p>
              <a:p>
                <a14:m>
                  <m:oMath xmlns:m="http://schemas.openxmlformats.org/officeDocument/2006/math">
                    <m:r>
                      <a:rPr lang="vi-VN" i="1" smtClean="0">
                        <a:latin typeface="Cambria Math" panose="02040503050406030204" pitchFamily="18" charset="0"/>
                      </a:rPr>
                      <m:t> </m:t>
                    </m:r>
                    <m:sSup>
                      <m:sSupPr>
                        <m:ctrlPr>
                          <a:rPr lang="vi-VN" i="1" smtClean="0">
                            <a:latin typeface="Cambria Math" panose="02040503050406030204" pitchFamily="18" charset="0"/>
                          </a:rPr>
                        </m:ctrlPr>
                      </m:sSupPr>
                      <m:e>
                        <m:r>
                          <m:rPr>
                            <m:sty m:val="p"/>
                          </m:rPr>
                          <a:rPr lang="vi-VN" i="1">
                            <a:latin typeface="Cambria Math" panose="02040503050406030204" pitchFamily="18" charset="0"/>
                          </a:rPr>
                          <m:t>r</m:t>
                        </m:r>
                      </m:e>
                      <m:sup>
                        <m:r>
                          <a:rPr lang="vi-VN" i="1">
                            <a:latin typeface="Cambria Math" panose="02040503050406030204" pitchFamily="18" charset="0"/>
                          </a:rPr>
                          <m:t>2</m:t>
                        </m:r>
                      </m:sup>
                    </m:sSup>
                    <m:r>
                      <a:rPr lang="vi-VN" b="0" i="1" smtClean="0">
                        <a:latin typeface="Cambria Math" panose="02040503050406030204" pitchFamily="18" charset="0"/>
                      </a:rPr>
                      <m:t>=</m:t>
                    </m:r>
                    <m:r>
                      <m:rPr>
                        <m:sty m:val="p"/>
                      </m:rPr>
                      <a:rPr lang="vi-VN" i="1">
                        <a:latin typeface="Cambria Math" panose="02040503050406030204" pitchFamily="18" charset="0"/>
                      </a:rPr>
                      <m:t>c</m:t>
                    </m:r>
                    <m:r>
                      <a:rPr lang="vi-VN" b="0" i="1" smtClean="0">
                        <a:latin typeface="Cambria Math" panose="02040503050406030204" pitchFamily="18" charset="0"/>
                      </a:rPr>
                      <m:t> </m:t>
                    </m:r>
                    <m:r>
                      <m:rPr>
                        <m:sty m:val="p"/>
                      </m:rPr>
                      <a:rPr lang="vi-VN" i="1">
                        <a:latin typeface="Cambria Math" panose="02040503050406030204" pitchFamily="18" charset="0"/>
                      </a:rPr>
                      <m:t>mod</m:t>
                    </m:r>
                    <m:r>
                      <a:rPr lang="vi-VN" i="1" smtClean="0">
                        <a:latin typeface="Cambria Math" panose="02040503050406030204" pitchFamily="18" charset="0"/>
                      </a:rPr>
                      <m:t> </m:t>
                    </m:r>
                    <m:r>
                      <m:rPr>
                        <m:sty m:val="p"/>
                      </m:rPr>
                      <a:rPr lang="vi-VN" i="1">
                        <a:latin typeface="Cambria Math" panose="02040503050406030204" pitchFamily="18" charset="0"/>
                      </a:rPr>
                      <m:t>p</m:t>
                    </m:r>
                    <m:r>
                      <a:rPr lang="vi-VN" i="1" smtClean="0">
                        <a:latin typeface="Cambria Math" panose="02040503050406030204" pitchFamily="18" charset="0"/>
                      </a:rPr>
                      <m:t> </m:t>
                    </m:r>
                  </m:oMath>
                </a14:m>
                <a:endParaRPr lang="vi-VN"/>
              </a:p>
              <a:p>
                <a:r>
                  <a:rPr lang="vi-VN"/>
                  <a:t>nên c là phần dư bậc 2 modul p</a:t>
                </a:r>
              </a:p>
              <a:p>
                <a:pPr>
                  <a:buFont typeface="Symbol" panose="05050102010706020507" pitchFamily="18" charset="2"/>
                  <a:buChar char="Þ"/>
                </a:pPr>
                <a14:m>
                  <m:oMath xmlns:m="http://schemas.openxmlformats.org/officeDocument/2006/math">
                    <m:r>
                      <a:rPr lang="vi-VN" b="0" i="1" smtClean="0">
                        <a:latin typeface="Cambria Math" panose="02040503050406030204" pitchFamily="18" charset="0"/>
                      </a:rPr>
                      <m:t> </m:t>
                    </m:r>
                    <m:sSup>
                      <m:sSupPr>
                        <m:ctrlPr>
                          <a:rPr lang="vi-VN" i="1" smtClean="0">
                            <a:latin typeface="Cambria Math" panose="02040503050406030204" pitchFamily="18" charset="0"/>
                          </a:rPr>
                        </m:ctrlPr>
                      </m:sSupPr>
                      <m:e>
                        <m:r>
                          <a:rPr lang="vi-VN" i="1" smtClean="0">
                            <a:latin typeface="Cambria Math" panose="02040503050406030204" pitchFamily="18" charset="0"/>
                          </a:rPr>
                          <m:t>𝑟</m:t>
                        </m:r>
                      </m:e>
                      <m:sup>
                        <m:r>
                          <a:rPr lang="vi-VN" i="1" smtClean="0">
                            <a:latin typeface="Cambria Math" panose="02040503050406030204" pitchFamily="18" charset="0"/>
                          </a:rPr>
                          <m:t>2</m:t>
                        </m:r>
                      </m:sup>
                    </m:sSup>
                    <m:r>
                      <a:rPr lang="vi-VN" i="1" smtClean="0">
                        <a:latin typeface="Cambria Math" panose="02040503050406030204" pitchFamily="18" charset="0"/>
                      </a:rPr>
                      <m:t>=</m:t>
                    </m:r>
                    <m:sSup>
                      <m:sSupPr>
                        <m:ctrlPr>
                          <a:rPr lang="vi-VN" i="1" smtClean="0">
                            <a:latin typeface="Cambria Math" panose="02040503050406030204" pitchFamily="18" charset="0"/>
                          </a:rPr>
                        </m:ctrlPr>
                      </m:sSupPr>
                      <m:e>
                        <m:r>
                          <a:rPr lang="vi-VN" i="1" smtClean="0">
                            <a:latin typeface="Cambria Math" panose="02040503050406030204" pitchFamily="18" charset="0"/>
                          </a:rPr>
                          <m:t>𝑐</m:t>
                        </m:r>
                      </m:e>
                      <m:sup>
                        <m:f>
                          <m:fPr>
                            <m:ctrlPr>
                              <a:rPr lang="vi-VN" i="1" smtClean="0">
                                <a:latin typeface="Cambria Math" panose="02040503050406030204" pitchFamily="18" charset="0"/>
                              </a:rPr>
                            </m:ctrlPr>
                          </m:fPr>
                          <m:num>
                            <m:r>
                              <a:rPr lang="vi-VN" i="1" smtClean="0">
                                <a:latin typeface="Cambria Math" panose="02040503050406030204" pitchFamily="18" charset="0"/>
                              </a:rPr>
                              <m:t>𝑝</m:t>
                            </m:r>
                            <m:r>
                              <a:rPr lang="vi-VN" i="1" smtClean="0">
                                <a:latin typeface="Cambria Math" panose="02040503050406030204" pitchFamily="18" charset="0"/>
                              </a:rPr>
                              <m:t>+1</m:t>
                            </m:r>
                          </m:num>
                          <m:den>
                            <m:r>
                              <a:rPr lang="vi-VN" i="1">
                                <a:latin typeface="Cambria Math" panose="02040503050406030204" pitchFamily="18" charset="0"/>
                              </a:rPr>
                              <m:t>2</m:t>
                            </m:r>
                          </m:den>
                        </m:f>
                      </m:sup>
                    </m:sSup>
                    <m:r>
                      <a:rPr lang="vi-VN" i="1" smtClean="0">
                        <a:latin typeface="Cambria Math" panose="02040503050406030204" pitchFamily="18" charset="0"/>
                      </a:rPr>
                      <m:t>=</m:t>
                    </m:r>
                    <m:r>
                      <a:rPr lang="vi-VN" i="1" smtClean="0">
                        <a:latin typeface="Cambria Math" panose="02040503050406030204" pitchFamily="18" charset="0"/>
                      </a:rPr>
                      <m:t>𝑐</m:t>
                    </m:r>
                    <m:r>
                      <a:rPr lang="vi-VN" i="1" smtClean="0">
                        <a:latin typeface="Cambria Math" panose="02040503050406030204" pitchFamily="18" charset="0"/>
                      </a:rPr>
                      <m:t>.</m:t>
                    </m:r>
                    <m:sSup>
                      <m:sSupPr>
                        <m:ctrlPr>
                          <a:rPr lang="vi-VN" i="1" smtClean="0">
                            <a:latin typeface="Cambria Math" panose="02040503050406030204" pitchFamily="18" charset="0"/>
                          </a:rPr>
                        </m:ctrlPr>
                      </m:sSupPr>
                      <m:e>
                        <m:r>
                          <a:rPr lang="vi-VN" i="1" smtClean="0">
                            <a:latin typeface="Cambria Math" panose="02040503050406030204" pitchFamily="18" charset="0"/>
                          </a:rPr>
                          <m:t>𝑐</m:t>
                        </m:r>
                      </m:e>
                      <m:sup>
                        <m:f>
                          <m:fPr>
                            <m:ctrlPr>
                              <a:rPr lang="vi-VN" i="1" smtClean="0">
                                <a:latin typeface="Cambria Math" panose="02040503050406030204" pitchFamily="18" charset="0"/>
                              </a:rPr>
                            </m:ctrlPr>
                          </m:fPr>
                          <m:num>
                            <m:r>
                              <a:rPr lang="vi-VN" i="1" smtClean="0">
                                <a:latin typeface="Cambria Math" panose="02040503050406030204" pitchFamily="18" charset="0"/>
                              </a:rPr>
                              <m:t>𝑝</m:t>
                            </m:r>
                            <m:r>
                              <a:rPr lang="vi-VN" i="1" smtClean="0">
                                <a:latin typeface="Cambria Math" panose="02040503050406030204" pitchFamily="18" charset="0"/>
                              </a:rPr>
                              <m:t>−1</m:t>
                            </m:r>
                          </m:num>
                          <m:den>
                            <m:r>
                              <a:rPr lang="vi-VN" i="1">
                                <a:latin typeface="Cambria Math" panose="02040503050406030204" pitchFamily="18" charset="0"/>
                              </a:rPr>
                              <m:t>2</m:t>
                            </m:r>
                          </m:den>
                        </m:f>
                      </m:sup>
                    </m:sSup>
                    <m:r>
                      <a:rPr lang="vi-VN" i="1" smtClean="0">
                        <a:latin typeface="Cambria Math" panose="02040503050406030204" pitchFamily="18" charset="0"/>
                      </a:rPr>
                      <m:t>=</m:t>
                    </m:r>
                    <m:r>
                      <a:rPr lang="vi-VN" i="1" smtClean="0">
                        <a:latin typeface="Cambria Math" panose="02040503050406030204" pitchFamily="18" charset="0"/>
                      </a:rPr>
                      <m:t>𝑐</m:t>
                    </m:r>
                    <m:r>
                      <a:rPr lang="vi-VN" i="1" smtClean="0">
                        <a:latin typeface="Cambria Math" panose="02040503050406030204" pitchFamily="18" charset="0"/>
                      </a:rPr>
                      <m:t> </m:t>
                    </m:r>
                    <m:r>
                      <a:rPr lang="vi-VN" i="1" smtClean="0">
                        <a:latin typeface="Cambria Math" panose="02040503050406030204" pitchFamily="18" charset="0"/>
                      </a:rPr>
                      <m:t>𝑚𝑜𝑑</m:t>
                    </m:r>
                    <m:r>
                      <a:rPr lang="vi-VN" i="1" smtClean="0">
                        <a:latin typeface="Cambria Math" panose="02040503050406030204" pitchFamily="18" charset="0"/>
                      </a:rPr>
                      <m:t> </m:t>
                    </m:r>
                    <m:r>
                      <a:rPr lang="vi-VN" i="1" smtClean="0">
                        <a:latin typeface="Cambria Math" panose="02040503050406030204" pitchFamily="18" charset="0"/>
                      </a:rPr>
                      <m:t>𝑝</m:t>
                    </m:r>
                  </m:oMath>
                </a14:m>
                <a:endParaRPr lang="vi-VN"/>
              </a:p>
              <a:p>
                <a:r>
                  <a:rPr lang="vi-VN"/>
                  <a:t>Theo định lý nhỏ của Fermat: </a:t>
                </a:r>
                <a14:m>
                  <m:oMath xmlns:m="http://schemas.openxmlformats.org/officeDocument/2006/math">
                    <m:sSup>
                      <m:sSupPr>
                        <m:ctrlPr>
                          <a:rPr lang="vi-VN" i="1" smtClean="0">
                            <a:latin typeface="Cambria Math" panose="02040503050406030204" pitchFamily="18" charset="0"/>
                          </a:rPr>
                        </m:ctrlPr>
                      </m:sSupPr>
                      <m:e>
                        <m:r>
                          <a:rPr lang="vi-VN" i="1" smtClean="0">
                            <a:latin typeface="Cambria Math" panose="02040503050406030204" pitchFamily="18" charset="0"/>
                          </a:rPr>
                          <m:t>𝑎</m:t>
                        </m:r>
                      </m:e>
                      <m:sup>
                        <m:r>
                          <a:rPr lang="vi-VN" i="1" smtClean="0">
                            <a:latin typeface="Cambria Math" panose="02040503050406030204" pitchFamily="18" charset="0"/>
                          </a:rPr>
                          <m:t>𝑝</m:t>
                        </m:r>
                        <m:r>
                          <a:rPr lang="vi-VN" i="1" smtClean="0">
                            <a:latin typeface="Cambria Math" panose="02040503050406030204" pitchFamily="18" charset="0"/>
                          </a:rPr>
                          <m:t>−1</m:t>
                        </m:r>
                      </m:sup>
                    </m:sSup>
                    <m:r>
                      <a:rPr lang="vi-VN"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 </m:t>
                    </m:r>
                    <m:r>
                      <a:rPr lang="vi-VN" i="1">
                        <a:latin typeface="Cambria Math" panose="02040503050406030204" pitchFamily="18" charset="0"/>
                        <a:ea typeface="Cambria Math" panose="02040503050406030204" pitchFamily="18" charset="0"/>
                      </a:rPr>
                      <m:t>1</m:t>
                    </m:r>
                    <m:r>
                      <a:rPr lang="vi-VN" b="0" i="1" smtClean="0">
                        <a:latin typeface="Cambria Math" panose="02040503050406030204" pitchFamily="18" charset="0"/>
                        <a:ea typeface="Cambria Math" panose="02040503050406030204" pitchFamily="18" charset="0"/>
                      </a:rPr>
                      <m:t> </m:t>
                    </m:r>
                    <m:r>
                      <m:rPr>
                        <m:sty m:val="p"/>
                      </m:rPr>
                      <a:rPr lang="vi-VN" i="1">
                        <a:latin typeface="Cambria Math" panose="02040503050406030204" pitchFamily="18" charset="0"/>
                        <a:ea typeface="Cambria Math" panose="02040503050406030204" pitchFamily="18" charset="0"/>
                      </a:rPr>
                      <m:t>mod</m:t>
                    </m:r>
                    <m:r>
                      <a:rPr lang="vi-VN" b="0" i="1" smtClean="0">
                        <a:latin typeface="Cambria Math" panose="02040503050406030204" pitchFamily="18" charset="0"/>
                        <a:ea typeface="Cambria Math" panose="02040503050406030204" pitchFamily="18" charset="0"/>
                      </a:rPr>
                      <m:t> </m:t>
                    </m:r>
                    <m:r>
                      <m:rPr>
                        <m:sty m:val="p"/>
                      </m:rPr>
                      <a:rPr lang="vi-VN" i="1">
                        <a:latin typeface="Cambria Math" panose="02040503050406030204" pitchFamily="18" charset="0"/>
                        <a:ea typeface="Cambria Math" panose="02040503050406030204" pitchFamily="18" charset="0"/>
                      </a:rPr>
                      <m:t>p</m:t>
                    </m:r>
                    <m:r>
                      <a:rPr lang="vi-VN" b="0" i="1" smtClean="0">
                        <a:latin typeface="Cambria Math" panose="02040503050406030204" pitchFamily="18" charset="0"/>
                        <a:ea typeface="Cambria Math" panose="02040503050406030204" pitchFamily="18" charset="0"/>
                      </a:rPr>
                      <m:t> </m:t>
                    </m:r>
                  </m:oMath>
                </a14:m>
                <a:endParaRPr lang="vi-VN"/>
              </a:p>
              <a:p>
                <a:pPr marL="0" indent="0">
                  <a:buNone/>
                </a:pPr>
                <a:r>
                  <a:rPr lang="vi-VN"/>
                  <a:t>nên: </a:t>
                </a:r>
                <a14:m>
                  <m:oMath xmlns:m="http://schemas.openxmlformats.org/officeDocument/2006/math">
                    <m:sSup>
                      <m:sSupPr>
                        <m:ctrlPr>
                          <a:rPr lang="vi-VN" i="1" smtClean="0">
                            <a:latin typeface="Cambria Math" panose="02040503050406030204" pitchFamily="18" charset="0"/>
                          </a:rPr>
                        </m:ctrlPr>
                      </m:sSupPr>
                      <m:e>
                        <m:r>
                          <a:rPr lang="vi-VN" i="1" smtClean="0">
                            <a:latin typeface="Cambria Math" panose="02040503050406030204" pitchFamily="18" charset="0"/>
                          </a:rPr>
                          <m:t>𝑐</m:t>
                        </m:r>
                      </m:e>
                      <m:sup>
                        <m:f>
                          <m:fPr>
                            <m:ctrlPr>
                              <a:rPr lang="vi-VN" i="1" smtClean="0">
                                <a:latin typeface="Cambria Math" panose="02040503050406030204" pitchFamily="18" charset="0"/>
                              </a:rPr>
                            </m:ctrlPr>
                          </m:fPr>
                          <m:num>
                            <m:r>
                              <a:rPr lang="vi-VN" i="1" smtClean="0">
                                <a:latin typeface="Cambria Math" panose="02040503050406030204" pitchFamily="18" charset="0"/>
                              </a:rPr>
                              <m:t>𝑝</m:t>
                            </m:r>
                            <m:r>
                              <a:rPr lang="vi-VN" i="1" smtClean="0">
                                <a:latin typeface="Cambria Math" panose="02040503050406030204" pitchFamily="18" charset="0"/>
                              </a:rPr>
                              <m:t>−1</m:t>
                            </m:r>
                          </m:num>
                          <m:den>
                            <m:r>
                              <a:rPr lang="vi-VN" i="1">
                                <a:latin typeface="Cambria Math" panose="02040503050406030204" pitchFamily="18" charset="0"/>
                              </a:rPr>
                              <m:t>2</m:t>
                            </m:r>
                          </m:den>
                        </m:f>
                      </m:sup>
                    </m:sSup>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r</m:t>
                        </m:r>
                      </m:e>
                      <m:sup>
                        <m:r>
                          <m:rPr>
                            <m:sty m:val="p"/>
                          </m:rPr>
                          <a:rPr lang="vi-VN" i="1" smtClean="0">
                            <a:latin typeface="Cambria Math" panose="02040503050406030204" pitchFamily="18" charset="0"/>
                          </a:rPr>
                          <m:t>p</m:t>
                        </m:r>
                        <m:r>
                          <a:rPr lang="vi-VN" b="0" i="1" smtClean="0">
                            <a:latin typeface="Cambria Math" panose="02040503050406030204" pitchFamily="18" charset="0"/>
                          </a:rPr>
                          <m:t>−</m:t>
                        </m:r>
                        <m:r>
                          <a:rPr lang="vi-VN" i="1">
                            <a:latin typeface="Cambria Math" panose="02040503050406030204" pitchFamily="18" charset="0"/>
                          </a:rPr>
                          <m:t>1</m:t>
                        </m:r>
                      </m:sup>
                    </m:sSup>
                    <m:r>
                      <a:rPr lang="vi-VN" b="0" i="1" smtClean="0">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1</m:t>
                    </m:r>
                    <m:r>
                      <a:rPr lang="vi-VN" b="0" i="1" smtClean="0">
                        <a:latin typeface="Cambria Math" panose="02040503050406030204" pitchFamily="18" charset="0"/>
                        <a:ea typeface="Cambria Math" panose="02040503050406030204" pitchFamily="18" charset="0"/>
                      </a:rPr>
                      <m:t> </m:t>
                    </m:r>
                    <m:r>
                      <m:rPr>
                        <m:sty m:val="p"/>
                      </m:rPr>
                      <a:rPr lang="vi-VN" i="1">
                        <a:latin typeface="Cambria Math" panose="02040503050406030204" pitchFamily="18" charset="0"/>
                      </a:rPr>
                      <m:t>mod</m:t>
                    </m:r>
                    <m:r>
                      <a:rPr lang="vi-VN" b="0" i="1" smtClean="0">
                        <a:latin typeface="Cambria Math" panose="02040503050406030204" pitchFamily="18" charset="0"/>
                      </a:rPr>
                      <m:t> </m:t>
                    </m:r>
                    <m:r>
                      <m:rPr>
                        <m:sty m:val="p"/>
                      </m:rPr>
                      <a:rPr lang="vi-VN" i="1">
                        <a:latin typeface="Cambria Math" panose="02040503050406030204" pitchFamily="18" charset="0"/>
                      </a:rPr>
                      <m:t>p</m:t>
                    </m:r>
                    <m:r>
                      <a:rPr lang="vi-VN" b="0" i="1" smtClean="0">
                        <a:latin typeface="Cambria Math" panose="02040503050406030204" pitchFamily="18" charset="0"/>
                      </a:rPr>
                      <m:t> </m:t>
                    </m:r>
                  </m:oMath>
                </a14:m>
                <a:endParaRPr lang="vi-VN"/>
              </a:p>
              <a:p>
                <a:pPr marL="0" indent="0">
                  <a:buNone/>
                </a:pPr>
                <a:r>
                  <a:rPr lang="vi-VN"/>
                  <a:t>=&gt; </a:t>
                </a:r>
                <a14:m>
                  <m:oMath xmlns:m="http://schemas.openxmlformats.org/officeDocument/2006/math">
                    <m:r>
                      <m:rPr>
                        <m:sty m:val="p"/>
                      </m:rPr>
                      <a:rPr lang="vi-VN" smtClean="0">
                        <a:latin typeface="Cambria Math" panose="02040503050406030204" pitchFamily="18" charset="0"/>
                      </a:rPr>
                      <m:t>r</m:t>
                    </m:r>
                    <m:r>
                      <a:rPr lang="vi-VN" b="0" i="1" smtClean="0">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𝑐</m:t>
                        </m:r>
                      </m:e>
                      <m:sup>
                        <m:f>
                          <m:fPr>
                            <m:ctrlPr>
                              <a:rPr lang="vi-VN" i="1">
                                <a:latin typeface="Cambria Math" panose="02040503050406030204" pitchFamily="18" charset="0"/>
                              </a:rPr>
                            </m:ctrlPr>
                          </m:fPr>
                          <m:num>
                            <m:r>
                              <a:rPr lang="vi-VN" i="1">
                                <a:latin typeface="Cambria Math" panose="02040503050406030204" pitchFamily="18" charset="0"/>
                              </a:rPr>
                              <m:t>𝑝</m:t>
                            </m:r>
                            <m:r>
                              <a:rPr lang="vi-VN" i="1">
                                <a:latin typeface="Cambria Math" panose="02040503050406030204" pitchFamily="18" charset="0"/>
                              </a:rPr>
                              <m:t>+1</m:t>
                            </m:r>
                          </m:num>
                          <m:den>
                            <m:r>
                              <a:rPr lang="vi-VN" i="1" smtClean="0">
                                <a:latin typeface="Cambria Math" panose="02040503050406030204" pitchFamily="18" charset="0"/>
                              </a:rPr>
                              <m:t>4</m:t>
                            </m:r>
                          </m:den>
                        </m:f>
                      </m:sup>
                    </m:sSup>
                    <m:r>
                      <m:rPr>
                        <m:sty m:val="p"/>
                      </m:rPr>
                      <a:rPr lang="vi-VN" i="1">
                        <a:latin typeface="Cambria Math" panose="02040503050406030204" pitchFamily="18" charset="0"/>
                      </a:rPr>
                      <m:t>mod</m:t>
                    </m:r>
                    <m:r>
                      <a:rPr lang="vi-VN" b="0" i="1" smtClean="0">
                        <a:latin typeface="Cambria Math" panose="02040503050406030204" pitchFamily="18" charset="0"/>
                      </a:rPr>
                      <m:t> </m:t>
                    </m:r>
                    <m:r>
                      <m:rPr>
                        <m:sty m:val="p"/>
                      </m:rPr>
                      <a:rPr lang="vi-VN" i="1">
                        <a:latin typeface="Cambria Math" panose="02040503050406030204" pitchFamily="18" charset="0"/>
                      </a:rPr>
                      <m:t>p</m:t>
                    </m:r>
                    <m:r>
                      <a:rPr lang="vi-VN" b="0" i="1" smtClean="0">
                        <a:latin typeface="Cambria Math" panose="02040503050406030204" pitchFamily="18" charset="0"/>
                      </a:rPr>
                      <m:t> </m:t>
                    </m:r>
                  </m:oMath>
                </a14:m>
                <a:r>
                  <a:rPr lang="vi-VN" b="1"/>
                  <a:t>(đpcm)</a:t>
                </a:r>
              </a:p>
            </p:txBody>
          </p:sp>
        </mc:Choice>
        <mc:Fallback xmlns="">
          <p:sp>
            <p:nvSpPr>
              <p:cNvPr id="3" name="Chỗ dành sẵn cho Nội dung 2">
                <a:extLst>
                  <a:ext uri="{FF2B5EF4-FFF2-40B4-BE49-F238E27FC236}">
                    <a16:creationId xmlns:a16="http://schemas.microsoft.com/office/drawing/2014/main" id="{9BCB3D8A-5682-4A1D-983D-EC04B6F20367}"/>
                  </a:ext>
                </a:extLst>
              </p:cNvPr>
              <p:cNvSpPr>
                <a:spLocks noGrp="1" noRot="1" noChangeAspect="1" noMove="1" noResize="1" noEditPoints="1" noAdjustHandles="1" noChangeArrowheads="1" noChangeShapeType="1" noTextEdit="1"/>
              </p:cNvSpPr>
              <p:nvPr>
                <p:ph sz="half" idx="1"/>
              </p:nvPr>
            </p:nvSpPr>
            <p:spPr>
              <a:xfrm>
                <a:off x="595884" y="1533017"/>
                <a:ext cx="7929372" cy="4351338"/>
              </a:xfrm>
              <a:blipFill>
                <a:blip r:embed="rId2"/>
                <a:stretch>
                  <a:fillRect l="-1760"/>
                </a:stretch>
              </a:blipFill>
            </p:spPr>
            <p:txBody>
              <a:bodyPr/>
              <a:lstStyle/>
              <a:p>
                <a:r>
                  <a:rPr lang="en-VN">
                    <a:noFill/>
                  </a:rPr>
                  <a:t> </a:t>
                </a:r>
              </a:p>
            </p:txBody>
          </p:sp>
        </mc:Fallback>
      </mc:AlternateContent>
      <p:sp>
        <p:nvSpPr>
          <p:cNvPr id="4" name="Title 3">
            <a:extLst>
              <a:ext uri="{FF2B5EF4-FFF2-40B4-BE49-F238E27FC236}">
                <a16:creationId xmlns:a16="http://schemas.microsoft.com/office/drawing/2014/main" id="{E8001FBF-0A19-1F45-AA93-C54DDE45E400}"/>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Giải thuật mã hoá công khai Rabin</a:t>
            </a:r>
          </a:p>
        </p:txBody>
      </p:sp>
      <p:sp>
        <p:nvSpPr>
          <p:cNvPr id="5" name="Title 1">
            <a:extLst>
              <a:ext uri="{FF2B5EF4-FFF2-40B4-BE49-F238E27FC236}">
                <a16:creationId xmlns:a16="http://schemas.microsoft.com/office/drawing/2014/main" id="{9C07634E-AC60-704C-B733-53207218F59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16/48</a:t>
            </a:r>
          </a:p>
        </p:txBody>
      </p:sp>
    </p:spTree>
    <p:extLst>
      <p:ext uri="{BB962C8B-B14F-4D97-AF65-F5344CB8AC3E}">
        <p14:creationId xmlns:p14="http://schemas.microsoft.com/office/powerpoint/2010/main" val="2855837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4DEA7-762B-47E8-9874-961DF7C017C7}"/>
              </a:ext>
            </a:extLst>
          </p:cNvPr>
          <p:cNvSpPr>
            <a:spLocks noGrp="1"/>
          </p:cNvSpPr>
          <p:nvPr>
            <p:ph type="title"/>
          </p:nvPr>
        </p:nvSpPr>
        <p:spPr/>
        <p:txBody>
          <a:bodyPr/>
          <a:lstStyle/>
          <a:p>
            <a:r>
              <a:rPr lang="en-US"/>
              <a:t>Hệ mật mã Rabin</a:t>
            </a:r>
            <a:endParaRPr lang="vi-VN"/>
          </a:p>
        </p:txBody>
      </p:sp>
      <p:sp>
        <p:nvSpPr>
          <p:cNvPr id="3" name="Chỗ dành sẵn cho Nội dung 2">
            <a:extLst>
              <a:ext uri="{FF2B5EF4-FFF2-40B4-BE49-F238E27FC236}">
                <a16:creationId xmlns:a16="http://schemas.microsoft.com/office/drawing/2014/main" id="{57C1C570-39D7-482F-BF0C-782293ED7410}"/>
              </a:ext>
            </a:extLst>
          </p:cNvPr>
          <p:cNvSpPr>
            <a:spLocks noGrp="1"/>
          </p:cNvSpPr>
          <p:nvPr>
            <p:ph sz="half" idx="1"/>
          </p:nvPr>
        </p:nvSpPr>
        <p:spPr>
          <a:xfrm>
            <a:off x="590905" y="1253331"/>
            <a:ext cx="7962190" cy="4351338"/>
          </a:xfrm>
        </p:spPr>
        <p:txBody>
          <a:bodyPr/>
          <a:lstStyle/>
          <a:p>
            <a:pPr marL="0" indent="0" eaLnBrk="0" fontAlgn="base" hangingPunct="0">
              <a:lnSpc>
                <a:spcPct val="100000"/>
              </a:lnSpc>
              <a:spcBef>
                <a:spcPct val="0"/>
              </a:spcBef>
              <a:spcAft>
                <a:spcPct val="0"/>
              </a:spcAft>
              <a:buNone/>
            </a:pPr>
            <a:r>
              <a:rPr lang="vi-VN" sz="2000" b="1">
                <a:solidFill>
                  <a:srgbClr val="FF0000"/>
                </a:solidFill>
              </a:rPr>
              <a:t>Thuật toán Euclide mở rộng:</a:t>
            </a:r>
            <a:endParaRPr lang="vi-VN" altLang="vi-VN" sz="2000" b="1">
              <a:ln w="0"/>
              <a:solidFill>
                <a:srgbClr val="FF0000"/>
              </a:solidFill>
              <a:effectLst>
                <a:outerShdw blurRad="38100" dist="19050" dir="2700000" algn="tl" rotWithShape="0">
                  <a:schemeClr val="dk1">
                    <a:alpha val="40000"/>
                  </a:schemeClr>
                </a:outerShdw>
              </a:effectLst>
            </a:endParaRPr>
          </a:p>
          <a:p>
            <a:pPr marL="0" lvl="0" indent="0" eaLnBrk="0" fontAlgn="base" hangingPunct="0">
              <a:lnSpc>
                <a:spcPct val="100000"/>
              </a:lnSpc>
              <a:spcBef>
                <a:spcPct val="0"/>
              </a:spcBef>
              <a:spcAft>
                <a:spcPct val="0"/>
              </a:spcAft>
              <a:buNone/>
            </a:pPr>
            <a:endParaRPr lang="vi-VN" altLang="vi-VN" sz="2000">
              <a:ln w="0"/>
              <a:effectLst>
                <a:outerShdw blurRad="38100" dist="19050" dir="2700000" algn="tl" rotWithShape="0">
                  <a:schemeClr val="dk1">
                    <a:alpha val="40000"/>
                  </a:schemeClr>
                </a:outerShdw>
              </a:effectLst>
            </a:endParaRP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function Extended_Euclid(a, b);</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begin </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(xa, ya):= (1, 0); </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(xb, yb):= (0, 1); </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while b ≠ 0 do 	</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begin q:= a div b; </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r:= a mod b; </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a:= b; b:= r;</a:t>
            </a:r>
            <a:endParaRPr lang="vi-VN" altLang="vi-VN" sz="2000" i="1">
              <a:ln w="0"/>
              <a:effectLst>
                <a:outerShdw blurRad="38100" dist="19050" dir="2700000" algn="tl" rotWithShape="0">
                  <a:schemeClr val="dk1">
                    <a:alpha val="40000"/>
                  </a:schemeClr>
                </a:outerShdw>
              </a:effectLst>
            </a:endParaRP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(xr, yr):= (xa, ya) - q * (xb, yb); </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(xa, ya):= (xb, yb);</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(xb, yb):= (xr, yr);</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end; </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	Result:= (xa, ya); </a:t>
            </a:r>
          </a:p>
          <a:p>
            <a:pPr marL="0" lvl="0" indent="0" eaLnBrk="0" fontAlgn="base" hangingPunct="0">
              <a:lnSpc>
                <a:spcPct val="100000"/>
              </a:lnSpc>
              <a:spcBef>
                <a:spcPct val="0"/>
              </a:spcBef>
              <a:spcAft>
                <a:spcPct val="0"/>
              </a:spcAft>
              <a:buNone/>
            </a:pPr>
            <a:r>
              <a:rPr lang="vi-VN" altLang="vi-VN" sz="2000">
                <a:ln w="0"/>
                <a:effectLst>
                  <a:outerShdw blurRad="38100" dist="19050" dir="2700000" algn="tl" rotWithShape="0">
                    <a:schemeClr val="dk1">
                      <a:alpha val="40000"/>
                    </a:schemeClr>
                  </a:outerShdw>
                </a:effectLst>
              </a:rPr>
              <a:t>end; </a:t>
            </a:r>
          </a:p>
          <a:p>
            <a:endParaRPr lang="vi-VN" sz="2000"/>
          </a:p>
        </p:txBody>
      </p:sp>
      <p:sp>
        <p:nvSpPr>
          <p:cNvPr id="4" name="Title 1">
            <a:extLst>
              <a:ext uri="{FF2B5EF4-FFF2-40B4-BE49-F238E27FC236}">
                <a16:creationId xmlns:a16="http://schemas.microsoft.com/office/drawing/2014/main" id="{B7C675E2-7683-6D49-AD8C-88C8F960BDFC}"/>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17/48</a:t>
            </a:r>
          </a:p>
        </p:txBody>
      </p:sp>
    </p:spTree>
    <p:extLst>
      <p:ext uri="{BB962C8B-B14F-4D97-AF65-F5344CB8AC3E}">
        <p14:creationId xmlns:p14="http://schemas.microsoft.com/office/powerpoint/2010/main" val="3430006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0B0F-5A6C-4621-B601-86806150D05F}"/>
              </a:ext>
            </a:extLst>
          </p:cNvPr>
          <p:cNvSpPr>
            <a:spLocks noGrp="1"/>
          </p:cNvSpPr>
          <p:nvPr>
            <p:ph type="title"/>
          </p:nvPr>
        </p:nvSpPr>
        <p:spPr>
          <a:xfrm>
            <a:off x="235204" y="81698"/>
            <a:ext cx="8673846" cy="451739"/>
          </a:xfrm>
        </p:spPr>
        <p:txBody>
          <a:bodyPr/>
          <a:lstStyle/>
          <a:p>
            <a:r>
              <a:rPr lang="en-US"/>
              <a:t>Members</a:t>
            </a:r>
          </a:p>
        </p:txBody>
      </p:sp>
      <p:sp>
        <p:nvSpPr>
          <p:cNvPr id="3" name="Text Placeholder 2">
            <a:extLst>
              <a:ext uri="{FF2B5EF4-FFF2-40B4-BE49-F238E27FC236}">
                <a16:creationId xmlns:a16="http://schemas.microsoft.com/office/drawing/2014/main" id="{BA73056A-3B03-4647-AA20-9D2427E1D186}"/>
              </a:ext>
            </a:extLst>
          </p:cNvPr>
          <p:cNvSpPr>
            <a:spLocks noGrp="1"/>
          </p:cNvSpPr>
          <p:nvPr>
            <p:ph type="body" sz="quarter" idx="10"/>
          </p:nvPr>
        </p:nvSpPr>
        <p:spPr>
          <a:xfrm>
            <a:off x="902524" y="2339438"/>
            <a:ext cx="3669475" cy="3756561"/>
          </a:xfrm>
        </p:spPr>
        <p:txBody>
          <a:bodyPr/>
          <a:lstStyle/>
          <a:p>
            <a:pPr marL="0" indent="0">
              <a:buNone/>
            </a:pPr>
            <a:r>
              <a:rPr lang="en-US" err="1"/>
              <a:t>Phạm</a:t>
            </a:r>
            <a:r>
              <a:rPr lang="en-US"/>
              <a:t> </a:t>
            </a:r>
            <a:r>
              <a:rPr lang="en-US" err="1"/>
              <a:t>Vũ</a:t>
            </a:r>
            <a:r>
              <a:rPr lang="en-US"/>
              <a:t> </a:t>
            </a:r>
            <a:r>
              <a:rPr lang="en-US" err="1"/>
              <a:t>Thành</a:t>
            </a:r>
            <a:r>
              <a:rPr lang="en-US"/>
              <a:t> </a:t>
            </a:r>
            <a:r>
              <a:rPr lang="en-US" err="1"/>
              <a:t>Hưng</a:t>
            </a:r>
            <a:r>
              <a:rPr lang="en-US"/>
              <a:t>    </a:t>
            </a:r>
          </a:p>
          <a:p>
            <a:pPr marL="0" indent="0">
              <a:buNone/>
            </a:pPr>
            <a:r>
              <a:rPr lang="en-US"/>
              <a:t>Mai </a:t>
            </a:r>
            <a:r>
              <a:rPr lang="en-US" err="1"/>
              <a:t>Sơn</a:t>
            </a:r>
            <a:r>
              <a:rPr lang="en-US"/>
              <a:t> </a:t>
            </a:r>
            <a:r>
              <a:rPr lang="en-US" err="1"/>
              <a:t>Trà</a:t>
            </a:r>
            <a:endParaRPr lang="en-US"/>
          </a:p>
          <a:p>
            <a:pPr marL="0" indent="0">
              <a:buNone/>
            </a:pPr>
            <a:r>
              <a:rPr lang="en-US"/>
              <a:t>Phan </a:t>
            </a:r>
            <a:r>
              <a:rPr lang="en-US" err="1"/>
              <a:t>Văn</a:t>
            </a:r>
            <a:r>
              <a:rPr lang="en-US"/>
              <a:t> Thanh</a:t>
            </a:r>
          </a:p>
          <a:p>
            <a:pPr marL="0" indent="0">
              <a:buNone/>
            </a:pPr>
            <a:r>
              <a:rPr lang="en-US" err="1"/>
              <a:t>Phùng</a:t>
            </a:r>
            <a:r>
              <a:rPr lang="en-US"/>
              <a:t> </a:t>
            </a:r>
            <a:r>
              <a:rPr lang="en-US" err="1"/>
              <a:t>Văn</a:t>
            </a:r>
            <a:r>
              <a:rPr lang="en-US"/>
              <a:t> </a:t>
            </a:r>
            <a:r>
              <a:rPr lang="en-US" err="1"/>
              <a:t>Tuyên</a:t>
            </a:r>
            <a:r>
              <a:rPr lang="en-US"/>
              <a:t>                </a:t>
            </a:r>
          </a:p>
        </p:txBody>
      </p:sp>
      <p:sp>
        <p:nvSpPr>
          <p:cNvPr id="7" name="Text Placeholder 2">
            <a:extLst>
              <a:ext uri="{FF2B5EF4-FFF2-40B4-BE49-F238E27FC236}">
                <a16:creationId xmlns:a16="http://schemas.microsoft.com/office/drawing/2014/main" id="{67FE9085-F8EB-EA4B-8D10-87A821D4ADCD}"/>
              </a:ext>
            </a:extLst>
          </p:cNvPr>
          <p:cNvSpPr txBox="1">
            <a:spLocks/>
          </p:cNvSpPr>
          <p:nvPr/>
        </p:nvSpPr>
        <p:spPr>
          <a:xfrm>
            <a:off x="5239574" y="2339438"/>
            <a:ext cx="3669476" cy="48715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20185366</a:t>
            </a:r>
          </a:p>
          <a:p>
            <a:pPr marL="0" indent="0">
              <a:buNone/>
            </a:pPr>
            <a:r>
              <a:rPr lang="en-US"/>
              <a:t>20185414</a:t>
            </a:r>
          </a:p>
          <a:p>
            <a:pPr marL="0" indent="0">
              <a:buNone/>
            </a:pPr>
            <a:r>
              <a:rPr lang="en-US"/>
              <a:t>20185405</a:t>
            </a:r>
          </a:p>
          <a:p>
            <a:pPr marL="0" indent="0">
              <a:buNone/>
            </a:pPr>
            <a:r>
              <a:rPr lang="en-US"/>
              <a:t>20173601</a:t>
            </a:r>
          </a:p>
        </p:txBody>
      </p:sp>
    </p:spTree>
    <p:extLst>
      <p:ext uri="{BB962C8B-B14F-4D97-AF65-F5344CB8AC3E}">
        <p14:creationId xmlns:p14="http://schemas.microsoft.com/office/powerpoint/2010/main" val="893776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CE9A3B1-B9C1-7144-BB21-D9A0F2629E14}"/>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Giải thuật mã hoá công khai Rabin</a:t>
            </a:r>
          </a:p>
        </p:txBody>
      </p:sp>
      <p:sp>
        <p:nvSpPr>
          <p:cNvPr id="8" name="Title 3">
            <a:extLst>
              <a:ext uri="{FF2B5EF4-FFF2-40B4-BE49-F238E27FC236}">
                <a16:creationId xmlns:a16="http://schemas.microsoft.com/office/drawing/2014/main" id="{A76D7D3A-92A3-F347-AFB1-1A728C83F7F3}"/>
              </a:ext>
            </a:extLst>
          </p:cNvPr>
          <p:cNvSpPr txBox="1">
            <a:spLocks/>
          </p:cNvSpPr>
          <p:nvPr/>
        </p:nvSpPr>
        <p:spPr>
          <a:xfrm>
            <a:off x="235077" y="78613"/>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Hệ mật mã Rabin</a:t>
            </a:r>
          </a:p>
        </p:txBody>
      </p:sp>
      <mc:AlternateContent xmlns:mc="http://schemas.openxmlformats.org/markup-compatibility/2006" xmlns:a14="http://schemas.microsoft.com/office/drawing/2010/main">
        <mc:Choice Requires="a14">
          <p:sp>
            <p:nvSpPr>
              <p:cNvPr id="9" name="Chỗ dành sẵn cho Văn bản 8">
                <a:extLst>
                  <a:ext uri="{FF2B5EF4-FFF2-40B4-BE49-F238E27FC236}">
                    <a16:creationId xmlns:a16="http://schemas.microsoft.com/office/drawing/2014/main" id="{C6AD1A42-EFE1-C043-B0A7-EB16564DA46A}"/>
                  </a:ext>
                </a:extLst>
              </p:cNvPr>
              <p:cNvSpPr txBox="1">
                <a:spLocks/>
              </p:cNvSpPr>
              <p:nvPr/>
            </p:nvSpPr>
            <p:spPr>
              <a:xfrm>
                <a:off x="234950" y="1455938"/>
                <a:ext cx="8674100" cy="5029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u="sng"/>
                  <a:t>Tính căn bậc 2 của c mod p và q:</a:t>
                </a:r>
              </a:p>
              <a:p>
                <a:pPr marL="342900" indent="-342900">
                  <a:buFont typeface="Wingdings" pitchFamily="2" charset="2"/>
                  <a:buChar char="Ø"/>
                </a:pPr>
                <a:r>
                  <a:rPr lang="vi-VN" sz="2000"/>
                  <a:t>Chọn ngẫu nhiên </a:t>
                </a:r>
                <a14:m>
                  <m:oMath xmlns:m="http://schemas.openxmlformats.org/officeDocument/2006/math">
                    <m:r>
                      <a:rPr lang="vi-VN" sz="2000" i="1" smtClean="0">
                        <a:latin typeface="Cambria Math" panose="02040503050406030204" pitchFamily="18" charset="0"/>
                      </a:rPr>
                      <m:t>𝑏</m:t>
                    </m:r>
                    <m:r>
                      <a:rPr lang="vi-VN" sz="2000" i="1" smtClean="0">
                        <a:latin typeface="Cambria Math" panose="02040503050406030204" pitchFamily="18" charset="0"/>
                      </a:rPr>
                      <m:t> ∈ </m:t>
                    </m:r>
                    <m:r>
                      <a:rPr lang="vi-VN" sz="2000" i="1" smtClean="0">
                        <a:latin typeface="Cambria Math" panose="02040503050406030204" pitchFamily="18" charset="0"/>
                      </a:rPr>
                      <m:t>𝑍𝑝</m:t>
                    </m:r>
                    <m:r>
                      <a:rPr lang="vi-VN" sz="2000" i="1" smtClean="0">
                        <a:latin typeface="Cambria Math" panose="02040503050406030204" pitchFamily="18" charset="0"/>
                      </a:rPr>
                      <m:t> </m:t>
                    </m:r>
                  </m:oMath>
                </a14:m>
                <a:r>
                  <a:rPr lang="vi-VN" sz="2000"/>
                  <a:t>sao cho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𝑏</m:t>
                        </m:r>
                      </m:e>
                      <m:sup>
                        <m:r>
                          <a:rPr lang="en-US" sz="2000" i="1" smtClean="0">
                            <a:latin typeface="Cambria Math" panose="02040503050406030204" pitchFamily="18" charset="0"/>
                          </a:rPr>
                          <m:t>2</m:t>
                        </m:r>
                      </m:sup>
                    </m:sSup>
                    <m:r>
                      <a:rPr lang="vi-VN" sz="2000" i="1">
                        <a:latin typeface="Cambria Math" panose="02040503050406030204" pitchFamily="18" charset="0"/>
                      </a:rPr>
                      <m:t>− 4</m:t>
                    </m:r>
                    <m:r>
                      <m:rPr>
                        <m:sty m:val="p"/>
                      </m:rPr>
                      <a:rPr lang="vi-VN" sz="2000" i="1">
                        <a:latin typeface="Cambria Math" panose="02040503050406030204" pitchFamily="18" charset="0"/>
                      </a:rPr>
                      <m:t>c</m:t>
                    </m:r>
                    <m:r>
                      <a:rPr lang="vi-VN" sz="2000" i="1">
                        <a:latin typeface="Cambria Math" panose="02040503050406030204" pitchFamily="18" charset="0"/>
                      </a:rPr>
                      <m:t> </m:t>
                    </m:r>
                  </m:oMath>
                </a14:m>
                <a:r>
                  <a:rPr lang="vi-VN" sz="2000"/>
                  <a:t>là một số không dư bậc 2 mod p, nghĩa là:  </a:t>
                </a:r>
                <a14:m>
                  <m:oMath xmlns:m="http://schemas.openxmlformats.org/officeDocument/2006/math">
                    <m:d>
                      <m:dPr>
                        <m:ctrlPr>
                          <a:rPr lang="vi-VN" sz="2000" i="1" smtClean="0">
                            <a:latin typeface="Cambria Math" panose="02040503050406030204" pitchFamily="18" charset="0"/>
                          </a:rPr>
                        </m:ctrlPr>
                      </m:dPr>
                      <m:e>
                        <m:f>
                          <m:fPr>
                            <m:ctrlPr>
                              <a:rPr lang="vi-VN" sz="2000" i="1" smtClean="0">
                                <a:latin typeface="Cambria Math" panose="02040503050406030204" pitchFamily="18" charset="0"/>
                              </a:rPr>
                            </m:ctrlPr>
                          </m:fPr>
                          <m:num>
                            <m:sSup>
                              <m:sSupPr>
                                <m:ctrlPr>
                                  <a:rPr lang="vi-VN" sz="2000" i="1" smtClean="0">
                                    <a:latin typeface="Cambria Math" panose="02040503050406030204" pitchFamily="18" charset="0"/>
                                  </a:rPr>
                                </m:ctrlPr>
                              </m:sSupPr>
                              <m:e>
                                <m:r>
                                  <a:rPr lang="vi-VN" sz="2000" i="1" smtClean="0">
                                    <a:latin typeface="Cambria Math" panose="02040503050406030204" pitchFamily="18" charset="0"/>
                                  </a:rPr>
                                  <m:t>𝑏</m:t>
                                </m:r>
                              </m:e>
                              <m:sup>
                                <m:r>
                                  <a:rPr lang="vi-VN" sz="2000" i="1" smtClean="0">
                                    <a:latin typeface="Cambria Math" panose="02040503050406030204" pitchFamily="18" charset="0"/>
                                  </a:rPr>
                                  <m:t>2</m:t>
                                </m:r>
                              </m:sup>
                            </m:sSup>
                            <m:r>
                              <a:rPr lang="vi-VN" sz="2000" i="1" smtClean="0">
                                <a:latin typeface="Cambria Math" panose="02040503050406030204" pitchFamily="18" charset="0"/>
                              </a:rPr>
                              <m:t>– </m:t>
                            </m:r>
                            <m:r>
                              <a:rPr lang="vi-VN" sz="2000" i="1">
                                <a:latin typeface="Cambria Math" panose="02040503050406030204" pitchFamily="18" charset="0"/>
                              </a:rPr>
                              <m:t>4</m:t>
                            </m:r>
                            <m:r>
                              <m:rPr>
                                <m:sty m:val="p"/>
                              </m:rPr>
                              <a:rPr lang="vi-VN" sz="2000" i="1">
                                <a:latin typeface="Cambria Math" panose="02040503050406030204" pitchFamily="18" charset="0"/>
                              </a:rPr>
                              <m:t>c</m:t>
                            </m:r>
                          </m:num>
                          <m:den>
                            <m:r>
                              <a:rPr lang="vi-VN" sz="2000" i="1" smtClean="0">
                                <a:latin typeface="Cambria Math" panose="02040503050406030204" pitchFamily="18" charset="0"/>
                              </a:rPr>
                              <m:t>𝑝</m:t>
                            </m:r>
                          </m:den>
                        </m:f>
                      </m:e>
                    </m:d>
                    <m:r>
                      <a:rPr lang="vi-VN" sz="2000" i="1" smtClean="0">
                        <a:latin typeface="Cambria Math" panose="02040503050406030204" pitchFamily="18" charset="0"/>
                      </a:rPr>
                      <m:t>=−1</m:t>
                    </m:r>
                  </m:oMath>
                </a14:m>
                <a:r>
                  <a:rPr lang="vi-VN" sz="2000"/>
                  <a:t> </a:t>
                </a:r>
              </a:p>
              <a:p>
                <a:pPr marL="342900" indent="-342900">
                  <a:buFont typeface="Wingdings" pitchFamily="2" charset="2"/>
                  <a:buChar char="Ø"/>
                </a:pPr>
                <a:r>
                  <a:rPr lang="vi-VN" sz="2000"/>
                  <a:t>Gọi f là 1 đa thức </a:t>
                </a:r>
                <a14:m>
                  <m:oMath xmlns:m="http://schemas.openxmlformats.org/officeDocument/2006/math">
                    <m:r>
                      <a:rPr lang="vi-VN" sz="2000" b="1" i="1" smtClean="0">
                        <a:latin typeface="Cambria Math" panose="02040503050406030204" pitchFamily="18" charset="0"/>
                      </a:rPr>
                      <m:t>𝒇</m:t>
                    </m:r>
                    <m:r>
                      <a:rPr lang="vi-VN" sz="2000" b="1" i="1" smtClean="0">
                        <a:latin typeface="Cambria Math" panose="02040503050406030204" pitchFamily="18" charset="0"/>
                      </a:rPr>
                      <m:t> = </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r>
                          <a:rPr lang="en-US" sz="2000" b="1" i="1">
                            <a:latin typeface="Cambria Math" panose="02040503050406030204" pitchFamily="18" charset="0"/>
                          </a:rPr>
                          <m:t>𝟐</m:t>
                        </m:r>
                      </m:sup>
                    </m:sSup>
                    <m:r>
                      <a:rPr lang="vi-VN" sz="2000" b="1" i="1" smtClean="0">
                        <a:latin typeface="Cambria Math" panose="02040503050406030204" pitchFamily="18" charset="0"/>
                      </a:rPr>
                      <m:t> − </m:t>
                    </m:r>
                    <m:r>
                      <a:rPr lang="vi-VN" sz="2000" b="1" i="1" smtClean="0">
                        <a:latin typeface="Cambria Math" panose="02040503050406030204" pitchFamily="18" charset="0"/>
                      </a:rPr>
                      <m:t>𝒃𝒙</m:t>
                    </m:r>
                    <m:r>
                      <a:rPr lang="vi-VN" sz="2000" b="1" i="1" smtClean="0">
                        <a:latin typeface="Cambria Math" panose="02040503050406030204" pitchFamily="18" charset="0"/>
                      </a:rPr>
                      <m:t>+</m:t>
                    </m:r>
                    <m:r>
                      <a:rPr lang="vi-VN" sz="2000" b="1" i="1">
                        <a:latin typeface="Cambria Math" panose="02040503050406030204" pitchFamily="18" charset="0"/>
                      </a:rPr>
                      <m:t>𝒄</m:t>
                    </m:r>
                    <m:r>
                      <a:rPr lang="vi-VN" sz="2000" b="1" i="1" smtClean="0">
                        <a:latin typeface="Cambria Math" panose="02040503050406030204" pitchFamily="18" charset="0"/>
                      </a:rPr>
                      <m:t> </m:t>
                    </m:r>
                  </m:oMath>
                </a14:m>
                <a:r>
                  <a:rPr lang="vi-VN" sz="2000"/>
                  <a:t>trong </a:t>
                </a:r>
                <a14:m>
                  <m:oMath xmlns:m="http://schemas.openxmlformats.org/officeDocument/2006/math">
                    <m:r>
                      <a:rPr lang="vi-VN" sz="2000" i="1" smtClean="0">
                        <a:latin typeface="Cambria Math" panose="02040503050406030204" pitchFamily="18" charset="0"/>
                      </a:rPr>
                      <m:t>𝑍𝑝</m:t>
                    </m:r>
                    <m:r>
                      <a:rPr lang="vi-VN" sz="2000" i="1" smtClean="0">
                        <a:latin typeface="Cambria Math" panose="02040503050406030204" pitchFamily="18" charset="0"/>
                      </a:rPr>
                      <m:t>[</m:t>
                    </m:r>
                    <m:r>
                      <a:rPr lang="vi-VN" sz="2000" i="1" smtClean="0">
                        <a:latin typeface="Cambria Math" panose="02040503050406030204" pitchFamily="18" charset="0"/>
                      </a:rPr>
                      <m:t>𝑥</m:t>
                    </m:r>
                    <m:r>
                      <a:rPr lang="vi-VN" sz="2000" i="1" smtClean="0">
                        <a:latin typeface="Cambria Math" panose="02040503050406030204" pitchFamily="18" charset="0"/>
                      </a:rPr>
                      <m:t>]</m:t>
                    </m:r>
                  </m:oMath>
                </a14:m>
                <a:endParaRPr lang="vi-VN" sz="2000"/>
              </a:p>
              <a:p>
                <a:pPr marL="342900" indent="-342900">
                  <a:buFont typeface="Wingdings" pitchFamily="2" charset="2"/>
                  <a:buChar char="Ø"/>
                </a:pPr>
                <a:r>
                  <a:rPr lang="vi-VN" sz="2000"/>
                  <a:t>Tính </a:t>
                </a:r>
                <a:r>
                  <a:rPr lang="vi-VN" sz="2000" b="1"/>
                  <a:t>r =</a:t>
                </a:r>
                <a:r>
                  <a:rPr lang="en-US" sz="2000" b="1"/>
                  <a:t> </a:t>
                </a:r>
                <a14:m>
                  <m:oMath xmlns:m="http://schemas.openxmlformats.org/officeDocument/2006/math">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r>
                          <a:rPr lang="en-US" sz="2000" b="1">
                            <a:latin typeface="Cambria Math" panose="02040503050406030204" pitchFamily="18" charset="0"/>
                          </a:rPr>
                          <m:t>(</m:t>
                        </m:r>
                        <m:r>
                          <a:rPr lang="en-US" sz="2000" b="1" i="1">
                            <a:latin typeface="Cambria Math" panose="02040503050406030204" pitchFamily="18" charset="0"/>
                          </a:rPr>
                          <m:t>𝒑</m:t>
                        </m:r>
                        <m:r>
                          <a:rPr lang="en-US" sz="2000" b="1">
                            <a:latin typeface="Cambria Math" panose="02040503050406030204" pitchFamily="18" charset="0"/>
                          </a:rPr>
                          <m:t>+</m:t>
                        </m:r>
                        <m:r>
                          <a:rPr lang="en-US" sz="2000" b="1" i="1">
                            <a:latin typeface="Cambria Math" panose="02040503050406030204" pitchFamily="18" charset="0"/>
                          </a:rPr>
                          <m:t>𝟏</m:t>
                        </m:r>
                        <m:r>
                          <a:rPr lang="en-US" sz="2000" b="1">
                            <a:latin typeface="Cambria Math" panose="02040503050406030204" pitchFamily="18" charset="0"/>
                          </a:rPr>
                          <m:t>)/</m:t>
                        </m:r>
                        <m:r>
                          <a:rPr lang="en-US" sz="2000" b="1" i="1" smtClean="0">
                            <a:latin typeface="Cambria Math" panose="02040503050406030204" pitchFamily="18" charset="0"/>
                          </a:rPr>
                          <m:t>𝟐</m:t>
                        </m:r>
                      </m:sup>
                    </m:sSup>
                    <m:r>
                      <a:rPr lang="en-US" sz="2000" b="1" i="1">
                        <a:latin typeface="Cambria Math" panose="02040503050406030204" pitchFamily="18" charset="0"/>
                      </a:rPr>
                      <m:t> </m:t>
                    </m:r>
                  </m:oMath>
                </a14:m>
                <a:r>
                  <a:rPr lang="en-US" sz="2000" b="1"/>
                  <a:t>mod f </a:t>
                </a:r>
                <a:r>
                  <a:rPr lang="vi-VN" sz="2000"/>
                  <a:t>(r sẽ là một số nguyên)             </a:t>
                </a:r>
                <a:r>
                  <a:rPr lang="vi-VN" sz="2000" b="1"/>
                  <a:t>(thuật toán (*))</a:t>
                </a:r>
              </a:p>
              <a:p>
                <a:pPr marL="342900" indent="-342900">
                  <a:buFont typeface="Wingdings" pitchFamily="2" charset="2"/>
                  <a:buChar char="Ø"/>
                </a:pPr>
                <a:r>
                  <a:rPr lang="vi-VN" sz="2000"/>
                  <a:t>Trả lại</a:t>
                </a:r>
                <a:r>
                  <a:rPr lang="vi-VN" sz="2000" b="1"/>
                  <a:t> (r, -r)</a:t>
                </a:r>
              </a:p>
              <a:p>
                <a:pPr marL="342900" indent="-342900">
                  <a:buFont typeface="Wingdings" pitchFamily="2" charset="2"/>
                  <a:buChar char="Ø"/>
                </a:pPr>
                <a:r>
                  <a:rPr lang="vi-VN" sz="2000"/>
                  <a:t>Thực hiện tương tự để tìm hai căn bặc 2 của a theo mod q. Kết quả sẽ được </a:t>
                </a:r>
                <a:r>
                  <a:rPr lang="vi-VN" sz="2000" b="1"/>
                  <a:t>(s, -s)</a:t>
                </a:r>
              </a:p>
              <a:p>
                <a:pPr marL="342900" indent="-342900">
                  <a:buFont typeface="Wingdings" pitchFamily="2" charset="2"/>
                  <a:buChar char="Ø"/>
                </a:pPr>
                <a:r>
                  <a:rPr lang="vi-VN" sz="2000" u="sng"/>
                  <a:t>Dùng thuật toán Euclide mở rộng tính a, b:</a:t>
                </a:r>
                <a:r>
                  <a:rPr lang="vi-VN" sz="2000"/>
                  <a:t>    </a:t>
                </a:r>
                <a14:m>
                  <m:oMath xmlns:m="http://schemas.openxmlformats.org/officeDocument/2006/math">
                    <m:r>
                      <a:rPr lang="vi-VN" sz="2000" b="1" i="1">
                        <a:latin typeface="Cambria Math" panose="02040503050406030204" pitchFamily="18" charset="0"/>
                      </a:rPr>
                      <m:t>𝒙</m:t>
                    </m:r>
                    <m:r>
                      <a:rPr lang="vi-VN" sz="2000" b="1" i="1" smtClean="0">
                        <a:latin typeface="Cambria Math" panose="02040503050406030204" pitchFamily="18" charset="0"/>
                      </a:rPr>
                      <m:t>𝒑</m:t>
                    </m:r>
                    <m:r>
                      <a:rPr lang="vi-VN" sz="2000" b="1" i="1" smtClean="0">
                        <a:latin typeface="Cambria Math" panose="02040503050406030204" pitchFamily="18" charset="0"/>
                      </a:rPr>
                      <m:t> + </m:t>
                    </m:r>
                    <m:r>
                      <a:rPr lang="vi-VN" sz="2000" b="1" i="1">
                        <a:latin typeface="Cambria Math" panose="02040503050406030204" pitchFamily="18" charset="0"/>
                      </a:rPr>
                      <m:t>𝒚</m:t>
                    </m:r>
                    <m:r>
                      <a:rPr lang="vi-VN" sz="2000" b="1" i="1" smtClean="0">
                        <a:latin typeface="Cambria Math" panose="02040503050406030204" pitchFamily="18" charset="0"/>
                      </a:rPr>
                      <m:t>𝒒</m:t>
                    </m:r>
                    <m:r>
                      <a:rPr lang="vi-VN" sz="2000" b="1" i="1" smtClean="0">
                        <a:latin typeface="Cambria Math" panose="02040503050406030204" pitchFamily="18" charset="0"/>
                      </a:rPr>
                      <m:t> = </m:t>
                    </m:r>
                    <m:r>
                      <a:rPr lang="vi-VN" sz="2000" b="1" i="1" smtClean="0">
                        <a:latin typeface="Cambria Math" panose="02040503050406030204" pitchFamily="18" charset="0"/>
                      </a:rPr>
                      <m:t>𝟏</m:t>
                    </m:r>
                  </m:oMath>
                </a14:m>
                <a:endParaRPr lang="vi-VN" sz="2000" b="1"/>
              </a:p>
              <a:p>
                <a:pPr marL="342900" indent="-342900">
                  <a:buFont typeface="Wingdings" pitchFamily="2" charset="2"/>
                  <a:buChar char="Ø"/>
                </a:pPr>
                <a:r>
                  <a:rPr lang="vi-VN" sz="2000" u="sng"/>
                  <a:t>Sử dụng định lý phần dư trung quốc:</a:t>
                </a:r>
              </a:p>
              <a:p>
                <a:pPr marL="342900" indent="-342900">
                  <a:buFont typeface="Wingdings" pitchFamily="2" charset="2"/>
                  <a:buChar char="Ø"/>
                </a:pPr>
                <a:r>
                  <a:rPr lang="vi-VN" sz="2000"/>
                  <a:t>Tính </a:t>
                </a:r>
                <a:r>
                  <a:rPr lang="vi-VN" sz="2000" b="1"/>
                  <a:t>x = (xps + yqr) mod n.</a:t>
                </a:r>
              </a:p>
              <a:p>
                <a:pPr marL="342900" indent="-342900">
                  <a:buFont typeface="Wingdings" pitchFamily="2" charset="2"/>
                  <a:buChar char="Ø"/>
                </a:pPr>
                <a:r>
                  <a:rPr lang="vi-VN" sz="2000"/>
                  <a:t>Tính </a:t>
                </a:r>
                <a:r>
                  <a:rPr lang="vi-VN" sz="2000" b="1"/>
                  <a:t>y = (xps - yqr) mod n. </a:t>
                </a:r>
              </a:p>
              <a:p>
                <a:pPr marL="342900" indent="-342900">
                  <a:buFont typeface="Wingdings" pitchFamily="2" charset="2"/>
                  <a:buChar char="Ø"/>
                </a:pPr>
                <a:endParaRPr lang="vi-VN" sz="2000"/>
              </a:p>
              <a:p>
                <a:pPr marL="0" indent="0">
                  <a:buFont typeface="Arial" panose="020B0604020202020204" pitchFamily="34" charset="0"/>
                  <a:buNone/>
                </a:pPr>
                <a:endParaRPr lang="vi-VN" sz="2000"/>
              </a:p>
            </p:txBody>
          </p:sp>
        </mc:Choice>
        <mc:Fallback xmlns="">
          <p:sp>
            <p:nvSpPr>
              <p:cNvPr id="9" name="Chỗ dành sẵn cho Văn bản 8">
                <a:extLst>
                  <a:ext uri="{FF2B5EF4-FFF2-40B4-BE49-F238E27FC236}">
                    <a16:creationId xmlns:a16="http://schemas.microsoft.com/office/drawing/2014/main" id="{C6AD1A42-EFE1-C043-B0A7-EB16564DA46A}"/>
                  </a:ext>
                </a:extLst>
              </p:cNvPr>
              <p:cNvSpPr txBox="1">
                <a:spLocks noRot="1" noChangeAspect="1" noMove="1" noResize="1" noEditPoints="1" noAdjustHandles="1" noChangeArrowheads="1" noChangeShapeType="1" noTextEdit="1"/>
              </p:cNvSpPr>
              <p:nvPr/>
            </p:nvSpPr>
            <p:spPr>
              <a:xfrm>
                <a:off x="234950" y="1455938"/>
                <a:ext cx="8674100" cy="5029711"/>
              </a:xfrm>
              <a:prstGeom prst="rect">
                <a:avLst/>
              </a:prstGeom>
              <a:blipFill>
                <a:blip r:embed="rId2"/>
                <a:stretch>
                  <a:fillRect l="-633" t="-1212"/>
                </a:stretch>
              </a:blipFill>
            </p:spPr>
            <p:txBody>
              <a:bodyPr/>
              <a:lstStyle/>
              <a:p>
                <a:r>
                  <a:rPr lang="vi-VN">
                    <a:noFill/>
                  </a:rPr>
                  <a:t> </a:t>
                </a:r>
              </a:p>
            </p:txBody>
          </p:sp>
        </mc:Fallback>
      </mc:AlternateContent>
      <p:sp>
        <p:nvSpPr>
          <p:cNvPr id="11" name="Title 3">
            <a:extLst>
              <a:ext uri="{FF2B5EF4-FFF2-40B4-BE49-F238E27FC236}">
                <a16:creationId xmlns:a16="http://schemas.microsoft.com/office/drawing/2014/main" id="{80BE3A4F-37E1-7D4F-BE3F-36B7D8D31375}"/>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Giải thuật mã hoá công khai Rabin</a:t>
            </a:r>
          </a:p>
        </p:txBody>
      </p:sp>
      <p:sp>
        <p:nvSpPr>
          <p:cNvPr id="12" name="Title 3">
            <a:extLst>
              <a:ext uri="{FF2B5EF4-FFF2-40B4-BE49-F238E27FC236}">
                <a16:creationId xmlns:a16="http://schemas.microsoft.com/office/drawing/2014/main" id="{4A8C3D2F-0F91-B14B-9B30-BB6760FB3CC2}"/>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13" name="Title 3">
            <a:extLst>
              <a:ext uri="{FF2B5EF4-FFF2-40B4-BE49-F238E27FC236}">
                <a16:creationId xmlns:a16="http://schemas.microsoft.com/office/drawing/2014/main" id="{28890DFA-A1EE-4A4C-A4C3-65E5F7EF5D64}"/>
              </a:ext>
            </a:extLst>
          </p:cNvPr>
          <p:cNvSpPr txBox="1">
            <a:spLocks/>
          </p:cNvSpPr>
          <p:nvPr/>
        </p:nvSpPr>
        <p:spPr>
          <a:xfrm>
            <a:off x="387477" y="914400"/>
            <a:ext cx="8521446" cy="527180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2000">
                <a:solidFill>
                  <a:schemeClr val="tx1"/>
                </a:solidFill>
              </a:rPr>
              <a:t>b.   Giải mã theo cách chọn p và q là bất kỳ</a:t>
            </a:r>
          </a:p>
        </p:txBody>
      </p:sp>
      <p:sp>
        <p:nvSpPr>
          <p:cNvPr id="14" name="Title 1">
            <a:extLst>
              <a:ext uri="{FF2B5EF4-FFF2-40B4-BE49-F238E27FC236}">
                <a16:creationId xmlns:a16="http://schemas.microsoft.com/office/drawing/2014/main" id="{6B442DEA-7444-9A4D-98C8-BF501E6D9DAE}"/>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18/48</a:t>
            </a:r>
          </a:p>
        </p:txBody>
      </p:sp>
    </p:spTree>
    <p:extLst>
      <p:ext uri="{BB962C8B-B14F-4D97-AF65-F5344CB8AC3E}">
        <p14:creationId xmlns:p14="http://schemas.microsoft.com/office/powerpoint/2010/main" val="1156637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4DEA7-762B-47E8-9874-961DF7C017C7}"/>
              </a:ext>
            </a:extLst>
          </p:cNvPr>
          <p:cNvSpPr>
            <a:spLocks noGrp="1"/>
          </p:cNvSpPr>
          <p:nvPr>
            <p:ph type="title"/>
          </p:nvPr>
        </p:nvSpPr>
        <p:spPr/>
        <p:txBody>
          <a:bodyPr/>
          <a:lstStyle/>
          <a:p>
            <a:r>
              <a:rPr lang="en-US"/>
              <a:t>Hệ mật mã Rabin</a:t>
            </a:r>
            <a:endParaRPr lang="vi-VN"/>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57C1C570-39D7-482F-BF0C-782293ED7410}"/>
                  </a:ext>
                </a:extLst>
              </p:cNvPr>
              <p:cNvSpPr>
                <a:spLocks noGrp="1"/>
              </p:cNvSpPr>
              <p:nvPr>
                <p:ph sz="half" idx="1"/>
              </p:nvPr>
            </p:nvSpPr>
            <p:spPr>
              <a:xfrm>
                <a:off x="590905" y="1253331"/>
                <a:ext cx="7962190" cy="4351338"/>
              </a:xfrm>
            </p:spPr>
            <p:txBody>
              <a:bodyPr/>
              <a:lstStyle/>
              <a:p>
                <a:r>
                  <a:rPr lang="vi-VN" sz="2000" b="1"/>
                  <a:t>Thuật toán (*):</a:t>
                </a:r>
              </a:p>
              <a:p>
                <a:endParaRPr lang="vi-VN" sz="2000" b="1"/>
              </a:p>
              <a:p>
                <a:r>
                  <a:rPr lang="vi-VN" sz="2000"/>
                  <a:t>INPUT: </a:t>
                </a:r>
                <a14:m>
                  <m:oMath xmlns:m="http://schemas.openxmlformats.org/officeDocument/2006/math">
                    <m:r>
                      <m:rPr>
                        <m:sty m:val="p"/>
                      </m:rPr>
                      <a:rPr lang="vi-VN" sz="2000">
                        <a:latin typeface="Cambria Math" panose="02040503050406030204" pitchFamily="18" charset="0"/>
                      </a:rPr>
                      <m:t>g</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r>
                      <m:rPr>
                        <m:sty m:val="p"/>
                      </m:rPr>
                      <a:rPr lang="el-GR" sz="2000" i="1">
                        <a:latin typeface="Cambria Math" panose="02040503050406030204" pitchFamily="18" charset="0"/>
                        <a:ea typeface="Cambria Math" panose="02040503050406030204" pitchFamily="18" charset="0"/>
                      </a:rPr>
                      <m:t>ϵ</m:t>
                    </m:r>
                    <m:sSub>
                      <m:sSubPr>
                        <m:ctrlPr>
                          <a:rPr lang="vi-VN" sz="2000" i="1">
                            <a:latin typeface="Cambria Math" panose="02040503050406030204" pitchFamily="18" charset="0"/>
                            <a:ea typeface="Cambria Math" panose="02040503050406030204" pitchFamily="18" charset="0"/>
                          </a:rPr>
                        </m:ctrlPr>
                      </m:sSubPr>
                      <m:e>
                        <m:r>
                          <a:rPr lang="vi-VN" sz="2000" i="1">
                            <a:latin typeface="Cambria Math" panose="02040503050406030204" pitchFamily="18" charset="0"/>
                            <a:ea typeface="Cambria Math" panose="02040503050406030204" pitchFamily="18" charset="0"/>
                          </a:rPr>
                          <m:t> </m:t>
                        </m:r>
                        <m:r>
                          <m:rPr>
                            <m:sty m:val="p"/>
                          </m:rPr>
                          <a:rPr lang="vi-VN" sz="2000" i="1">
                            <a:latin typeface="Cambria Math" panose="02040503050406030204" pitchFamily="18" charset="0"/>
                            <a:ea typeface="Cambria Math" panose="02040503050406030204" pitchFamily="18" charset="0"/>
                          </a:rPr>
                          <m:t>Z</m:t>
                        </m:r>
                      </m:e>
                      <m:sub>
                        <m:r>
                          <m:rPr>
                            <m:sty m:val="p"/>
                          </m:rPr>
                          <a:rPr lang="vi-VN" sz="2000" i="1">
                            <a:latin typeface="Cambria Math" panose="02040503050406030204" pitchFamily="18" charset="0"/>
                            <a:ea typeface="Cambria Math" panose="02040503050406030204" pitchFamily="18" charset="0"/>
                          </a:rPr>
                          <m:t>p</m:t>
                        </m:r>
                        <m:d>
                          <m:dPr>
                            <m:ctrlPr>
                              <a:rPr lang="vi-VN" sz="2000" i="1">
                                <a:latin typeface="Cambria Math" panose="02040503050406030204" pitchFamily="18" charset="0"/>
                                <a:ea typeface="Cambria Math" panose="02040503050406030204" pitchFamily="18" charset="0"/>
                              </a:rPr>
                            </m:ctrlPr>
                          </m:dPr>
                          <m:e>
                            <m:r>
                              <m:rPr>
                                <m:sty m:val="p"/>
                              </m:rPr>
                              <a:rPr lang="vi-VN" sz="2000" i="1">
                                <a:latin typeface="Cambria Math" panose="02040503050406030204" pitchFamily="18" charset="0"/>
                                <a:ea typeface="Cambria Math" panose="02040503050406030204" pitchFamily="18" charset="0"/>
                              </a:rPr>
                              <m:t>x</m:t>
                            </m:r>
                          </m:e>
                        </m:d>
                      </m:sub>
                    </m:sSub>
                    <m:r>
                      <a:rPr lang="vi-VN" sz="2000">
                        <a:latin typeface="Cambria Math" panose="02040503050406030204" pitchFamily="18" charset="0"/>
                        <a:ea typeface="Cambria Math" panose="02040503050406030204" pitchFamily="18" charset="0"/>
                      </a:rPr>
                      <m:t>/</m:t>
                    </m:r>
                    <m:r>
                      <m:rPr>
                        <m:sty m:val="p"/>
                      </m:rPr>
                      <a:rPr lang="vi-VN" sz="2000" i="1">
                        <a:latin typeface="Cambria Math" panose="02040503050406030204" pitchFamily="18" charset="0"/>
                        <a:ea typeface="Cambria Math" panose="02040503050406030204" pitchFamily="18" charset="0"/>
                      </a:rPr>
                      <m:t>f</m:t>
                    </m:r>
                    <m:r>
                      <a:rPr lang="vi-VN" sz="2000">
                        <a:latin typeface="Cambria Math" panose="02040503050406030204" pitchFamily="18" charset="0"/>
                        <a:ea typeface="Cambria Math" panose="02040503050406030204" pitchFamily="18" charset="0"/>
                      </a:rPr>
                      <m:t>(</m:t>
                    </m:r>
                    <m:r>
                      <m:rPr>
                        <m:sty m:val="p"/>
                      </m:rPr>
                      <a:rPr lang="vi-VN" sz="2000" i="1">
                        <a:latin typeface="Cambria Math" panose="02040503050406030204" pitchFamily="18" charset="0"/>
                        <a:ea typeface="Cambria Math" panose="02040503050406030204" pitchFamily="18" charset="0"/>
                      </a:rPr>
                      <m:t>x</m:t>
                    </m:r>
                    <m:r>
                      <a:rPr lang="vi-VN" sz="2000">
                        <a:latin typeface="Cambria Math" panose="02040503050406030204" pitchFamily="18" charset="0"/>
                        <a:ea typeface="Cambria Math" panose="02040503050406030204" pitchFamily="18" charset="0"/>
                      </a:rPr>
                      <m:t>)</m:t>
                    </m:r>
                    <m:r>
                      <a:rPr lang="vi-VN" sz="2000">
                        <a:latin typeface="Cambria Math" panose="02040503050406030204" pitchFamily="18" charset="0"/>
                      </a:rPr>
                      <m:t> </m:t>
                    </m:r>
                  </m:oMath>
                </a14:m>
                <a:r>
                  <a:rPr lang="vi-VN" sz="2000"/>
                  <a:t>và số nguyên </a:t>
                </a:r>
                <a14:m>
                  <m:oMath xmlns:m="http://schemas.openxmlformats.org/officeDocument/2006/math">
                    <m:r>
                      <a:rPr lang="vi-VN" sz="2000" i="1">
                        <a:latin typeface="Cambria Math" panose="02040503050406030204" pitchFamily="18" charset="0"/>
                      </a:rPr>
                      <m:t>1</m:t>
                    </m:r>
                    <m:r>
                      <a:rPr lang="vi-VN" sz="2000" i="1">
                        <a:latin typeface="Cambria Math" panose="02040503050406030204" pitchFamily="18" charset="0"/>
                        <a:ea typeface="Cambria Math" panose="02040503050406030204" pitchFamily="18" charset="0"/>
                      </a:rPr>
                      <m:t>≤</m:t>
                    </m:r>
                    <m:r>
                      <a:rPr lang="vi-VN" sz="2000" i="1">
                        <a:latin typeface="Cambria Math" panose="02040503050406030204" pitchFamily="18" charset="0"/>
                      </a:rPr>
                      <m:t>𝑘</m:t>
                    </m:r>
                    <m:r>
                      <a:rPr lang="vi-VN" sz="2000" i="1">
                        <a:latin typeface="Cambria Math" panose="02040503050406030204" pitchFamily="18" charset="0"/>
                        <a:ea typeface="Cambria Math" panose="02040503050406030204" pitchFamily="18" charset="0"/>
                      </a:rPr>
                      <m:t>≤</m:t>
                    </m:r>
                    <m:sSup>
                      <m:sSupPr>
                        <m:ctrlPr>
                          <a:rPr lang="vi-VN" sz="2000" i="1">
                            <a:latin typeface="Cambria Math" panose="02040503050406030204" pitchFamily="18" charset="0"/>
                            <a:ea typeface="Cambria Math" panose="02040503050406030204" pitchFamily="18" charset="0"/>
                          </a:rPr>
                        </m:ctrlPr>
                      </m:sSupPr>
                      <m:e>
                        <m:r>
                          <m:rPr>
                            <m:sty m:val="p"/>
                          </m:rPr>
                          <a:rPr lang="vi-VN" sz="2000" i="1">
                            <a:latin typeface="Cambria Math" panose="02040503050406030204" pitchFamily="18" charset="0"/>
                            <a:ea typeface="Cambria Math" panose="02040503050406030204" pitchFamily="18" charset="0"/>
                          </a:rPr>
                          <m:t>p</m:t>
                        </m:r>
                      </m:e>
                      <m:sup>
                        <m:r>
                          <m:rPr>
                            <m:sty m:val="p"/>
                          </m:rPr>
                          <a:rPr lang="vi-VN" sz="2000" i="1">
                            <a:latin typeface="Cambria Math" panose="02040503050406030204" pitchFamily="18" charset="0"/>
                            <a:ea typeface="Cambria Math" panose="02040503050406030204" pitchFamily="18" charset="0"/>
                          </a:rPr>
                          <m:t>m</m:t>
                        </m:r>
                        <m:r>
                          <a:rPr lang="vi-VN" sz="2000" i="1">
                            <a:latin typeface="Cambria Math" panose="02040503050406030204" pitchFamily="18" charset="0"/>
                            <a:ea typeface="Cambria Math" panose="02040503050406030204" pitchFamily="18" charset="0"/>
                          </a:rPr>
                          <m:t>−1</m:t>
                        </m:r>
                      </m:sup>
                    </m:sSup>
                    <m:r>
                      <a:rPr lang="vi-VN" sz="2000" i="1">
                        <a:latin typeface="Cambria Math" panose="02040503050406030204" pitchFamily="18" charset="0"/>
                      </a:rPr>
                      <m:t> </m:t>
                    </m:r>
                  </m:oMath>
                </a14:m>
                <a:r>
                  <a:rPr lang="vi-VN" sz="2000"/>
                  <a:t>dạng nhị phân là: </a:t>
                </a:r>
                <a14:m>
                  <m:oMath xmlns:m="http://schemas.openxmlformats.org/officeDocument/2006/math">
                    <m:r>
                      <a:rPr lang="vi-VN" sz="2000" i="1">
                        <a:latin typeface="Cambria Math" panose="02040503050406030204" pitchFamily="18" charset="0"/>
                      </a:rPr>
                      <m:t>𝑘</m:t>
                    </m:r>
                    <m:r>
                      <a:rPr lang="vi-VN" sz="2000" i="1">
                        <a:latin typeface="Cambria Math" panose="02040503050406030204" pitchFamily="18" charset="0"/>
                      </a:rPr>
                      <m:t>=</m:t>
                    </m:r>
                    <m:nary>
                      <m:naryPr>
                        <m:chr m:val="∑"/>
                        <m:ctrlPr>
                          <a:rPr lang="vi-VN" sz="2000" i="1">
                            <a:latin typeface="Cambria Math" panose="02040503050406030204" pitchFamily="18" charset="0"/>
                          </a:rPr>
                        </m:ctrlPr>
                      </m:naryPr>
                      <m:sub>
                        <m:r>
                          <m:rPr>
                            <m:sty m:val="p"/>
                            <m:brk m:alnAt="23"/>
                          </m:rPr>
                          <a:rPr lang="vi-VN" sz="2000" i="1">
                            <a:latin typeface="Cambria Math" panose="02040503050406030204" pitchFamily="18" charset="0"/>
                          </a:rPr>
                          <m:t>i</m:t>
                        </m:r>
                        <m:r>
                          <a:rPr lang="vi-VN" sz="2000" i="1">
                            <a:latin typeface="Cambria Math" panose="02040503050406030204" pitchFamily="18" charset="0"/>
                          </a:rPr>
                          <m:t>=</m:t>
                        </m:r>
                        <m:r>
                          <m:rPr>
                            <m:brk m:alnAt="23"/>
                          </m:rPr>
                          <a:rPr lang="vi-VN" sz="2000" i="1">
                            <a:latin typeface="Cambria Math" panose="02040503050406030204" pitchFamily="18" charset="0"/>
                          </a:rPr>
                          <m:t>1</m:t>
                        </m:r>
                      </m:sub>
                      <m:sup>
                        <m:r>
                          <m:rPr>
                            <m:sty m:val="p"/>
                          </m:rPr>
                          <a:rPr lang="vi-VN" sz="2000" i="1">
                            <a:latin typeface="Cambria Math" panose="02040503050406030204" pitchFamily="18" charset="0"/>
                          </a:rPr>
                          <m:t>t</m:t>
                        </m:r>
                      </m:sup>
                      <m:e>
                        <m:sSub>
                          <m:sSubPr>
                            <m:ctrlPr>
                              <a:rPr lang="vi-VN" sz="2000" i="1">
                                <a:latin typeface="Cambria Math" panose="02040503050406030204" pitchFamily="18" charset="0"/>
                              </a:rPr>
                            </m:ctrlPr>
                          </m:sSubPr>
                          <m:e>
                            <m:r>
                              <m:rPr>
                                <m:sty m:val="p"/>
                              </m:rPr>
                              <a:rPr lang="vi-VN" sz="2000" i="1">
                                <a:latin typeface="Cambria Math" panose="02040503050406030204" pitchFamily="18" charset="0"/>
                              </a:rPr>
                              <m:t>k</m:t>
                            </m:r>
                          </m:e>
                          <m:sub>
                            <m:r>
                              <m:rPr>
                                <m:sty m:val="p"/>
                              </m:rPr>
                              <a:rPr lang="vi-VN" sz="2000" i="1">
                                <a:latin typeface="Cambria Math" panose="02040503050406030204" pitchFamily="18" charset="0"/>
                              </a:rPr>
                              <m:t>i</m:t>
                            </m:r>
                          </m:sub>
                        </m:sSub>
                        <m:sSup>
                          <m:sSupPr>
                            <m:ctrlPr>
                              <a:rPr lang="vi-VN" sz="2000" i="1">
                                <a:latin typeface="Cambria Math" panose="02040503050406030204" pitchFamily="18" charset="0"/>
                              </a:rPr>
                            </m:ctrlPr>
                          </m:sSupPr>
                          <m:e>
                            <m:r>
                              <a:rPr lang="vi-VN" sz="2000" i="1">
                                <a:latin typeface="Cambria Math" panose="02040503050406030204" pitchFamily="18" charset="0"/>
                              </a:rPr>
                              <m:t>2</m:t>
                            </m:r>
                          </m:e>
                          <m:sup>
                            <m:r>
                              <m:rPr>
                                <m:sty m:val="p"/>
                              </m:rPr>
                              <a:rPr lang="vi-VN" sz="2000" i="1">
                                <a:latin typeface="Cambria Math" panose="02040503050406030204" pitchFamily="18" charset="0"/>
                              </a:rPr>
                              <m:t>i</m:t>
                            </m:r>
                          </m:sup>
                        </m:sSup>
                      </m:e>
                    </m:nary>
                  </m:oMath>
                </a14:m>
                <a:endParaRPr lang="vi-VN" sz="2000"/>
              </a:p>
              <a:p>
                <a:pPr>
                  <a:buFontTx/>
                  <a:buChar char="-"/>
                </a:pPr>
                <a:r>
                  <a:rPr lang="vi-VN" sz="2000"/>
                  <a:t>OUTPUT: </a:t>
                </a:r>
                <a14:m>
                  <m:oMath xmlns:m="http://schemas.openxmlformats.org/officeDocument/2006/math">
                    <m:r>
                      <m:rPr>
                        <m:sty m:val="p"/>
                      </m:rPr>
                      <a:rPr lang="vi-VN" sz="2000">
                        <a:latin typeface="Cambria Math" panose="02040503050406030204" pitchFamily="18" charset="0"/>
                      </a:rPr>
                      <m:t>g</m:t>
                    </m:r>
                    <m:sSup>
                      <m:sSupPr>
                        <m:ctrlPr>
                          <a:rPr lang="vi-VN" sz="2000" i="1">
                            <a:latin typeface="Cambria Math" panose="02040503050406030204" pitchFamily="18" charset="0"/>
                          </a:rPr>
                        </m:ctrlPr>
                      </m:sSupPr>
                      <m:e>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e>
                      <m:sup>
                        <m:r>
                          <m:rPr>
                            <m:sty m:val="p"/>
                          </m:rPr>
                          <a:rPr lang="vi-VN" sz="2000" i="1">
                            <a:latin typeface="Cambria Math" panose="02040503050406030204" pitchFamily="18" charset="0"/>
                          </a:rPr>
                          <m:t>k</m:t>
                        </m:r>
                      </m:sup>
                    </m:sSup>
                    <m:r>
                      <m:rPr>
                        <m:sty m:val="p"/>
                      </m:rPr>
                      <a:rPr lang="vi-VN" sz="2000" i="1">
                        <a:latin typeface="Cambria Math" panose="02040503050406030204" pitchFamily="18" charset="0"/>
                      </a:rPr>
                      <m:t>mod</m:t>
                    </m:r>
                    <m:r>
                      <a:rPr lang="vi-VN" sz="2000" i="1">
                        <a:latin typeface="Cambria Math" panose="02040503050406030204" pitchFamily="18" charset="0"/>
                      </a:rPr>
                      <m:t> </m:t>
                    </m:r>
                    <m:r>
                      <m:rPr>
                        <m:sty m:val="p"/>
                      </m:rPr>
                      <a:rPr lang="vi-VN" sz="2000" i="1">
                        <a:latin typeface="Cambria Math" panose="02040503050406030204" pitchFamily="18" charset="0"/>
                      </a:rPr>
                      <m:t>f</m:t>
                    </m:r>
                    <m:r>
                      <a:rPr lang="vi-VN" sz="2000" i="1">
                        <a:latin typeface="Cambria Math" panose="02040503050406030204" pitchFamily="18" charset="0"/>
                      </a:rPr>
                      <m:t>(</m:t>
                    </m:r>
                    <m:r>
                      <m:rPr>
                        <m:sty m:val="p"/>
                      </m:rPr>
                      <a:rPr lang="vi-VN" sz="2000" i="1">
                        <a:latin typeface="Cambria Math" panose="02040503050406030204" pitchFamily="18" charset="0"/>
                      </a:rPr>
                      <m:t>x</m:t>
                    </m:r>
                    <m:r>
                      <a:rPr lang="vi-VN" sz="2000" i="1">
                        <a:latin typeface="Cambria Math" panose="02040503050406030204" pitchFamily="18" charset="0"/>
                      </a:rPr>
                      <m:t>) </m:t>
                    </m:r>
                  </m:oMath>
                </a14:m>
                <a:endParaRPr lang="vi-VN" sz="2000"/>
              </a:p>
              <a:p>
                <a:pPr marL="457200" indent="-457200">
                  <a:buAutoNum type="arabicPeriod"/>
                </a:pPr>
                <a:r>
                  <a:rPr lang="vi-VN" sz="2000"/>
                  <a:t>Đặt </a:t>
                </a:r>
                <a14:m>
                  <m:oMath xmlns:m="http://schemas.openxmlformats.org/officeDocument/2006/math">
                    <m:r>
                      <m:rPr>
                        <m:sty m:val="p"/>
                      </m:rPr>
                      <a:rPr lang="vi-VN" sz="2000" i="1">
                        <a:latin typeface="Cambria Math" panose="02040503050406030204" pitchFamily="18" charset="0"/>
                      </a:rPr>
                      <m:t>s</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r>
                      <a:rPr lang="vi-VN" sz="2000" i="1">
                        <a:latin typeface="Cambria Math" panose="02040503050406030204" pitchFamily="18" charset="0"/>
                      </a:rPr>
                      <m:t>=1 </m:t>
                    </m:r>
                  </m:oMath>
                </a14:m>
                <a:r>
                  <a:rPr lang="vi-VN" sz="2000"/>
                  <a:t>if k = 0 thì return </a:t>
                </a:r>
                <a14:m>
                  <m:oMath xmlns:m="http://schemas.openxmlformats.org/officeDocument/2006/math">
                    <m:r>
                      <m:rPr>
                        <m:sty m:val="p"/>
                      </m:rPr>
                      <a:rPr lang="vi-VN" sz="2000" i="1">
                        <a:latin typeface="Cambria Math" panose="02040503050406030204" pitchFamily="18" charset="0"/>
                      </a:rPr>
                      <m:t>s</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oMath>
                </a14:m>
                <a:endParaRPr lang="vi-VN" sz="2000"/>
              </a:p>
              <a:p>
                <a:pPr marL="457200" indent="-457200">
                  <a:buAutoNum type="arabicPeriod"/>
                </a:pPr>
                <a:r>
                  <a:rPr lang="vi-VN" sz="2000"/>
                  <a:t>Đặt </a:t>
                </a:r>
                <a14:m>
                  <m:oMath xmlns:m="http://schemas.openxmlformats.org/officeDocument/2006/math">
                    <m:r>
                      <m:rPr>
                        <m:sty m:val="p"/>
                      </m:rPr>
                      <a:rPr lang="vi-VN" sz="2000" i="1">
                        <a:latin typeface="Cambria Math" panose="02040503050406030204" pitchFamily="18" charset="0"/>
                      </a:rPr>
                      <m:t>G</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r>
                      <a:rPr lang="vi-VN" sz="2000" i="1">
                        <a:latin typeface="Cambria Math" panose="02040503050406030204" pitchFamily="18" charset="0"/>
                      </a:rPr>
                      <m:t>=</m:t>
                    </m:r>
                    <m:r>
                      <m:rPr>
                        <m:sty m:val="p"/>
                      </m:rPr>
                      <a:rPr lang="vi-VN" sz="2000" i="1">
                        <a:latin typeface="Cambria Math" panose="02040503050406030204" pitchFamily="18" charset="0"/>
                      </a:rPr>
                      <m:t>g</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oMath>
                </a14:m>
                <a:endParaRPr lang="vi-VN" sz="2000"/>
              </a:p>
              <a:p>
                <a:pPr marL="457200" indent="-457200">
                  <a:buAutoNum type="arabicPeriod"/>
                </a:pPr>
                <a:r>
                  <a:rPr lang="vi-VN" sz="2000"/>
                  <a:t>if </a:t>
                </a:r>
                <a14:m>
                  <m:oMath xmlns:m="http://schemas.openxmlformats.org/officeDocument/2006/math">
                    <m:r>
                      <a:rPr lang="vi-VN" sz="2000">
                        <a:latin typeface="Cambria Math" panose="02040503050406030204" pitchFamily="18" charset="0"/>
                      </a:rPr>
                      <m:t> </m:t>
                    </m:r>
                    <m:sSub>
                      <m:sSubPr>
                        <m:ctrlPr>
                          <a:rPr lang="vi-VN" sz="2000" i="1">
                            <a:latin typeface="Cambria Math" panose="02040503050406030204" pitchFamily="18" charset="0"/>
                          </a:rPr>
                        </m:ctrlPr>
                      </m:sSubPr>
                      <m:e>
                        <m:r>
                          <m:rPr>
                            <m:sty m:val="p"/>
                          </m:rPr>
                          <a:rPr lang="vi-VN" sz="2000" i="1">
                            <a:latin typeface="Cambria Math" panose="02040503050406030204" pitchFamily="18" charset="0"/>
                          </a:rPr>
                          <m:t>k</m:t>
                        </m:r>
                      </m:e>
                      <m:sub>
                        <m:r>
                          <a:rPr lang="vi-VN" sz="2000" i="1">
                            <a:latin typeface="Cambria Math" panose="02040503050406030204" pitchFamily="18" charset="0"/>
                          </a:rPr>
                          <m:t>0</m:t>
                        </m:r>
                      </m:sub>
                    </m:sSub>
                    <m:r>
                      <a:rPr lang="vi-VN" sz="2000">
                        <a:latin typeface="Cambria Math" panose="02040503050406030204" pitchFamily="18" charset="0"/>
                      </a:rPr>
                      <m:t>=</m:t>
                    </m:r>
                    <m:r>
                      <a:rPr lang="vi-VN" sz="2000" i="1">
                        <a:latin typeface="Cambria Math" panose="02040503050406030204" pitchFamily="18" charset="0"/>
                      </a:rPr>
                      <m:t>1</m:t>
                    </m:r>
                    <m:r>
                      <a:rPr lang="vi-VN" sz="2000">
                        <a:latin typeface="Cambria Math" panose="02040503050406030204" pitchFamily="18" charset="0"/>
                      </a:rPr>
                      <m:t> </m:t>
                    </m:r>
                  </m:oMath>
                </a14:m>
                <a:r>
                  <a:rPr lang="vi-VN" sz="2000"/>
                  <a:t>thì đặt </a:t>
                </a:r>
                <a14:m>
                  <m:oMath xmlns:m="http://schemas.openxmlformats.org/officeDocument/2006/math">
                    <m:r>
                      <m:rPr>
                        <m:sty m:val="p"/>
                      </m:rPr>
                      <a:rPr lang="vi-VN" sz="2000" i="1">
                        <a:latin typeface="Cambria Math" panose="02040503050406030204" pitchFamily="18" charset="0"/>
                      </a:rPr>
                      <m:t>g</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r>
                      <a:rPr lang="vi-VN" sz="2000" i="1">
                        <a:latin typeface="Cambria Math" panose="02040503050406030204" pitchFamily="18" charset="0"/>
                      </a:rPr>
                      <m:t>=</m:t>
                    </m:r>
                    <m:r>
                      <m:rPr>
                        <m:sty m:val="p"/>
                      </m:rPr>
                      <a:rPr lang="vi-VN" sz="2000" i="1">
                        <a:latin typeface="Cambria Math" panose="02040503050406030204" pitchFamily="18" charset="0"/>
                      </a:rPr>
                      <m:t>s</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oMath>
                </a14:m>
                <a:endParaRPr lang="vi-VN" sz="2000"/>
              </a:p>
              <a:p>
                <a:pPr marL="457200" indent="-457200">
                  <a:buAutoNum type="arabicPeriod"/>
                </a:pPr>
                <a:r>
                  <a:rPr lang="vi-VN" sz="2000"/>
                  <a:t>for i = 1 to t</a:t>
                </a:r>
              </a:p>
              <a:p>
                <a:pPr marL="457200" lvl="1" indent="0">
                  <a:buNone/>
                </a:pPr>
                <a:r>
                  <a:rPr lang="vi-VN" sz="2000"/>
                  <a:t> Đặt </a:t>
                </a:r>
                <a14:m>
                  <m:oMath xmlns:m="http://schemas.openxmlformats.org/officeDocument/2006/math">
                    <m:r>
                      <m:rPr>
                        <m:sty m:val="p"/>
                      </m:rPr>
                      <a:rPr lang="vi-VN" sz="2000" i="1">
                        <a:latin typeface="Cambria Math" panose="02040503050406030204" pitchFamily="18" charset="0"/>
                      </a:rPr>
                      <m:t>G</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r>
                      <a:rPr lang="vi-VN" sz="2000" i="1">
                        <a:latin typeface="Cambria Math" panose="02040503050406030204" pitchFamily="18" charset="0"/>
                      </a:rPr>
                      <m:t>=</m:t>
                    </m:r>
                    <m:r>
                      <m:rPr>
                        <m:sty m:val="p"/>
                      </m:rPr>
                      <a:rPr lang="vi-VN" sz="2000" i="1">
                        <a:latin typeface="Cambria Math" panose="02040503050406030204" pitchFamily="18" charset="0"/>
                      </a:rPr>
                      <m:t>G</m:t>
                    </m:r>
                    <m:sSup>
                      <m:sSupPr>
                        <m:ctrlPr>
                          <a:rPr lang="vi-VN" sz="2000" i="1">
                            <a:latin typeface="Cambria Math" panose="02040503050406030204" pitchFamily="18" charset="0"/>
                          </a:rPr>
                        </m:ctrlPr>
                      </m:sSupPr>
                      <m:e>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e>
                      <m:sup>
                        <m:r>
                          <a:rPr lang="vi-VN" sz="2000" i="1">
                            <a:latin typeface="Cambria Math" panose="02040503050406030204" pitchFamily="18" charset="0"/>
                          </a:rPr>
                          <m:t>2</m:t>
                        </m:r>
                      </m:sup>
                    </m:sSup>
                    <m:r>
                      <m:rPr>
                        <m:sty m:val="p"/>
                      </m:rPr>
                      <a:rPr lang="vi-VN" sz="2000" i="1">
                        <a:latin typeface="Cambria Math" panose="02040503050406030204" pitchFamily="18" charset="0"/>
                      </a:rPr>
                      <m:t>mod</m:t>
                    </m:r>
                    <m:r>
                      <a:rPr lang="vi-VN" sz="2000" i="1">
                        <a:latin typeface="Cambria Math" panose="02040503050406030204" pitchFamily="18" charset="0"/>
                      </a:rPr>
                      <m:t> </m:t>
                    </m:r>
                    <m:r>
                      <m:rPr>
                        <m:sty m:val="p"/>
                      </m:rPr>
                      <a:rPr lang="vi-VN" sz="2000" i="1">
                        <a:latin typeface="Cambria Math" panose="02040503050406030204" pitchFamily="18" charset="0"/>
                      </a:rPr>
                      <m:t>f</m:t>
                    </m:r>
                    <m:r>
                      <a:rPr lang="vi-VN" sz="2000" i="1">
                        <a:latin typeface="Cambria Math" panose="02040503050406030204" pitchFamily="18" charset="0"/>
                      </a:rPr>
                      <m:t>(</m:t>
                    </m:r>
                    <m:r>
                      <m:rPr>
                        <m:sty m:val="p"/>
                      </m:rPr>
                      <a:rPr lang="vi-VN" sz="2000" i="1">
                        <a:latin typeface="Cambria Math" panose="02040503050406030204" pitchFamily="18" charset="0"/>
                      </a:rPr>
                      <m:t>x</m:t>
                    </m:r>
                    <m:r>
                      <a:rPr lang="vi-VN" sz="2000" i="1">
                        <a:latin typeface="Cambria Math" panose="02040503050406030204" pitchFamily="18" charset="0"/>
                      </a:rPr>
                      <m:t>) </m:t>
                    </m:r>
                  </m:oMath>
                </a14:m>
                <a:r>
                  <a:rPr lang="vi-VN" sz="2000"/>
                  <a:t> </a:t>
                </a:r>
              </a:p>
              <a:p>
                <a:pPr marL="457200" lvl="1" indent="0">
                  <a:buNone/>
                </a:pPr>
                <a:r>
                  <a:rPr lang="vi-VN" sz="2000"/>
                  <a:t> if </a:t>
                </a:r>
                <a14:m>
                  <m:oMath xmlns:m="http://schemas.openxmlformats.org/officeDocument/2006/math">
                    <m:sSub>
                      <m:sSubPr>
                        <m:ctrlPr>
                          <a:rPr lang="vi-VN" sz="2000" i="1">
                            <a:latin typeface="Cambria Math" panose="02040503050406030204" pitchFamily="18" charset="0"/>
                          </a:rPr>
                        </m:ctrlPr>
                      </m:sSubPr>
                      <m:e>
                        <m:r>
                          <m:rPr>
                            <m:sty m:val="p"/>
                          </m:rPr>
                          <a:rPr lang="vi-VN" sz="2000">
                            <a:latin typeface="Cambria Math" panose="02040503050406030204" pitchFamily="18" charset="0"/>
                          </a:rPr>
                          <m:t>k</m:t>
                        </m:r>
                      </m:e>
                      <m:sub>
                        <m:r>
                          <m:rPr>
                            <m:sty m:val="p"/>
                          </m:rPr>
                          <a:rPr lang="vi-VN" sz="2000" i="1">
                            <a:latin typeface="Cambria Math" panose="02040503050406030204" pitchFamily="18" charset="0"/>
                          </a:rPr>
                          <m:t>i</m:t>
                        </m:r>
                      </m:sub>
                    </m:sSub>
                    <m:r>
                      <a:rPr lang="vi-VN" sz="2000">
                        <a:latin typeface="Cambria Math" panose="02040503050406030204" pitchFamily="18" charset="0"/>
                      </a:rPr>
                      <m:t>=</m:t>
                    </m:r>
                    <m:r>
                      <a:rPr lang="vi-VN" sz="2000" i="1">
                        <a:latin typeface="Cambria Math" panose="02040503050406030204" pitchFamily="18" charset="0"/>
                      </a:rPr>
                      <m:t>1</m:t>
                    </m:r>
                    <m:r>
                      <a:rPr lang="vi-VN" sz="2000">
                        <a:latin typeface="Cambria Math" panose="02040503050406030204" pitchFamily="18" charset="0"/>
                      </a:rPr>
                      <m:t> </m:t>
                    </m:r>
                  </m:oMath>
                </a14:m>
                <a:r>
                  <a:rPr lang="vi-VN" sz="2000"/>
                  <a:t>thì đặt </a:t>
                </a:r>
                <a14:m>
                  <m:oMath xmlns:m="http://schemas.openxmlformats.org/officeDocument/2006/math">
                    <m:r>
                      <m:rPr>
                        <m:sty m:val="p"/>
                      </m:rPr>
                      <a:rPr lang="vi-VN" sz="2000" i="1">
                        <a:latin typeface="Cambria Math" panose="02040503050406030204" pitchFamily="18" charset="0"/>
                      </a:rPr>
                      <m:t>G</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r>
                      <a:rPr lang="vi-VN" sz="2000" i="1">
                        <a:latin typeface="Cambria Math" panose="02040503050406030204" pitchFamily="18" charset="0"/>
                      </a:rPr>
                      <m:t>∗</m:t>
                    </m:r>
                    <m:r>
                      <m:rPr>
                        <m:sty m:val="p"/>
                      </m:rPr>
                      <a:rPr lang="vi-VN" sz="2000" i="1">
                        <a:latin typeface="Cambria Math" panose="02040503050406030204" pitchFamily="18" charset="0"/>
                      </a:rPr>
                      <m:t>s</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r>
                      <m:rPr>
                        <m:sty m:val="p"/>
                      </m:rPr>
                      <a:rPr lang="vi-VN" sz="2000" i="1">
                        <a:latin typeface="Cambria Math" panose="02040503050406030204" pitchFamily="18" charset="0"/>
                      </a:rPr>
                      <m:t>mod</m:t>
                    </m:r>
                    <m:r>
                      <a:rPr lang="vi-VN" sz="2000" i="1">
                        <a:latin typeface="Cambria Math" panose="02040503050406030204" pitchFamily="18" charset="0"/>
                      </a:rPr>
                      <m:t> </m:t>
                    </m:r>
                    <m:r>
                      <m:rPr>
                        <m:sty m:val="p"/>
                      </m:rPr>
                      <a:rPr lang="vi-VN" sz="2000" i="1">
                        <a:latin typeface="Cambria Math" panose="02040503050406030204" pitchFamily="18" charset="0"/>
                      </a:rPr>
                      <m:t>f</m:t>
                    </m:r>
                    <m:r>
                      <a:rPr lang="vi-VN" sz="2000" i="1">
                        <a:latin typeface="Cambria Math" panose="02040503050406030204" pitchFamily="18" charset="0"/>
                      </a:rPr>
                      <m:t>(</m:t>
                    </m:r>
                    <m:r>
                      <m:rPr>
                        <m:sty m:val="p"/>
                      </m:rPr>
                      <a:rPr lang="vi-VN" sz="2000" i="1">
                        <a:latin typeface="Cambria Math" panose="02040503050406030204" pitchFamily="18" charset="0"/>
                      </a:rPr>
                      <m:t>x</m:t>
                    </m:r>
                    <m:r>
                      <a:rPr lang="vi-VN" sz="2000" i="1">
                        <a:latin typeface="Cambria Math" panose="02040503050406030204" pitchFamily="18" charset="0"/>
                      </a:rPr>
                      <m:t>) </m:t>
                    </m:r>
                  </m:oMath>
                </a14:m>
                <a:endParaRPr lang="vi-VN" sz="2000"/>
              </a:p>
              <a:p>
                <a:pPr marL="457200" indent="-457200">
                  <a:buFont typeface="+mj-lt"/>
                  <a:buAutoNum type="arabicPeriod"/>
                </a:pPr>
                <a:r>
                  <a:rPr lang="vi-VN" sz="2000"/>
                  <a:t>return </a:t>
                </a:r>
                <a14:m>
                  <m:oMath xmlns:m="http://schemas.openxmlformats.org/officeDocument/2006/math">
                    <m:r>
                      <m:rPr>
                        <m:sty m:val="p"/>
                      </m:rPr>
                      <a:rPr lang="vi-VN" sz="2000" i="1">
                        <a:latin typeface="Cambria Math" panose="02040503050406030204" pitchFamily="18" charset="0"/>
                      </a:rPr>
                      <m:t>s</m:t>
                    </m:r>
                    <m:d>
                      <m:dPr>
                        <m:ctrlPr>
                          <a:rPr lang="vi-VN" sz="2000" i="1">
                            <a:latin typeface="Cambria Math" panose="02040503050406030204" pitchFamily="18" charset="0"/>
                          </a:rPr>
                        </m:ctrlPr>
                      </m:dPr>
                      <m:e>
                        <m:r>
                          <m:rPr>
                            <m:sty m:val="p"/>
                          </m:rPr>
                          <a:rPr lang="vi-VN" sz="2000" i="1">
                            <a:latin typeface="Cambria Math" panose="02040503050406030204" pitchFamily="18" charset="0"/>
                          </a:rPr>
                          <m:t>x</m:t>
                        </m:r>
                      </m:e>
                    </m:d>
                  </m:oMath>
                </a14:m>
                <a:endParaRPr lang="vi-VN" sz="2000"/>
              </a:p>
            </p:txBody>
          </p:sp>
        </mc:Choice>
        <mc:Fallback xmlns="">
          <p:sp>
            <p:nvSpPr>
              <p:cNvPr id="3" name="Chỗ dành sẵn cho Nội dung 2">
                <a:extLst>
                  <a:ext uri="{FF2B5EF4-FFF2-40B4-BE49-F238E27FC236}">
                    <a16:creationId xmlns:a16="http://schemas.microsoft.com/office/drawing/2014/main" id="{57C1C570-39D7-482F-BF0C-782293ED7410}"/>
                  </a:ext>
                </a:extLst>
              </p:cNvPr>
              <p:cNvSpPr>
                <a:spLocks noGrp="1" noRot="1" noChangeAspect="1" noMove="1" noResize="1" noEditPoints="1" noAdjustHandles="1" noChangeArrowheads="1" noChangeShapeType="1" noTextEdit="1"/>
              </p:cNvSpPr>
              <p:nvPr>
                <p:ph sz="half" idx="1"/>
              </p:nvPr>
            </p:nvSpPr>
            <p:spPr>
              <a:xfrm>
                <a:off x="590905" y="1253331"/>
                <a:ext cx="7962190" cy="4351338"/>
              </a:xfrm>
              <a:blipFill>
                <a:blip r:embed="rId2"/>
                <a:stretch>
                  <a:fillRect l="-1115" t="-1163" b="-8140"/>
                </a:stretch>
              </a:blipFill>
            </p:spPr>
            <p:txBody>
              <a:bodyPr/>
              <a:lstStyle/>
              <a:p>
                <a:r>
                  <a:rPr lang="en-VN">
                    <a:noFill/>
                  </a:rPr>
                  <a:t> </a:t>
                </a:r>
              </a:p>
            </p:txBody>
          </p:sp>
        </mc:Fallback>
      </mc:AlternateContent>
      <p:sp>
        <p:nvSpPr>
          <p:cNvPr id="4" name="Title 3">
            <a:extLst>
              <a:ext uri="{FF2B5EF4-FFF2-40B4-BE49-F238E27FC236}">
                <a16:creationId xmlns:a16="http://schemas.microsoft.com/office/drawing/2014/main" id="{C047408C-6853-1644-8F3C-151D14ED17BA}"/>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Giải thuật mã hoá công khai Rabin</a:t>
            </a:r>
          </a:p>
        </p:txBody>
      </p:sp>
      <p:sp>
        <p:nvSpPr>
          <p:cNvPr id="5" name="Title 1">
            <a:extLst>
              <a:ext uri="{FF2B5EF4-FFF2-40B4-BE49-F238E27FC236}">
                <a16:creationId xmlns:a16="http://schemas.microsoft.com/office/drawing/2014/main" id="{AA84FA56-8F89-0E4F-83D7-D6B6DCA0E680}"/>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19/48</a:t>
            </a:r>
          </a:p>
        </p:txBody>
      </p:sp>
    </p:spTree>
    <p:extLst>
      <p:ext uri="{BB962C8B-B14F-4D97-AF65-F5344CB8AC3E}">
        <p14:creationId xmlns:p14="http://schemas.microsoft.com/office/powerpoint/2010/main" val="1644703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4DEA7-762B-47E8-9874-961DF7C017C7}"/>
              </a:ext>
            </a:extLst>
          </p:cNvPr>
          <p:cNvSpPr>
            <a:spLocks noGrp="1"/>
          </p:cNvSpPr>
          <p:nvPr>
            <p:ph type="title"/>
          </p:nvPr>
        </p:nvSpPr>
        <p:spPr/>
        <p:txBody>
          <a:bodyPr/>
          <a:lstStyle/>
          <a:p>
            <a:r>
              <a:rPr lang="en-US"/>
              <a:t>Hệ mật mã Rabin</a:t>
            </a:r>
            <a:endParaRPr lang="vi-VN"/>
          </a:p>
        </p:txBody>
      </p:sp>
      <p:sp>
        <p:nvSpPr>
          <p:cNvPr id="3" name="Chỗ dành sẵn cho Nội dung 2">
            <a:extLst>
              <a:ext uri="{FF2B5EF4-FFF2-40B4-BE49-F238E27FC236}">
                <a16:creationId xmlns:a16="http://schemas.microsoft.com/office/drawing/2014/main" id="{57C1C570-39D7-482F-BF0C-782293ED7410}"/>
              </a:ext>
            </a:extLst>
          </p:cNvPr>
          <p:cNvSpPr>
            <a:spLocks noGrp="1"/>
          </p:cNvSpPr>
          <p:nvPr>
            <p:ph sz="half" idx="1"/>
          </p:nvPr>
        </p:nvSpPr>
        <p:spPr>
          <a:xfrm>
            <a:off x="595884" y="1533017"/>
            <a:ext cx="7962190" cy="4351338"/>
          </a:xfrm>
        </p:spPr>
        <p:txBody>
          <a:bodyPr/>
          <a:lstStyle/>
          <a:p>
            <a:pPr algn="ctr"/>
            <a:endParaRPr lang="en-US"/>
          </a:p>
          <a:p>
            <a:pPr algn="ctr"/>
            <a:endParaRPr lang="en-US"/>
          </a:p>
          <a:p>
            <a:pPr algn="ctr"/>
            <a:endParaRPr lang="en-US"/>
          </a:p>
          <a:p>
            <a:pPr algn="ctr"/>
            <a:endParaRPr lang="en-US"/>
          </a:p>
          <a:p>
            <a:pPr marL="0" indent="0" algn="ctr">
              <a:buNone/>
            </a:pPr>
            <a:r>
              <a:rPr lang="vi-VN"/>
              <a:t>Ví dụ !</a:t>
            </a:r>
          </a:p>
        </p:txBody>
      </p:sp>
      <p:sp>
        <p:nvSpPr>
          <p:cNvPr id="4" name="Title 3">
            <a:extLst>
              <a:ext uri="{FF2B5EF4-FFF2-40B4-BE49-F238E27FC236}">
                <a16:creationId xmlns:a16="http://schemas.microsoft.com/office/drawing/2014/main" id="{314F1620-D44F-A24E-B6BA-1974EE9BFFFE}"/>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Ví dụ</a:t>
            </a:r>
          </a:p>
        </p:txBody>
      </p:sp>
      <p:sp>
        <p:nvSpPr>
          <p:cNvPr id="5" name="Title 1">
            <a:extLst>
              <a:ext uri="{FF2B5EF4-FFF2-40B4-BE49-F238E27FC236}">
                <a16:creationId xmlns:a16="http://schemas.microsoft.com/office/drawing/2014/main" id="{E0DD0ED8-E2A5-1D43-B5AD-DD213EB96AD4}"/>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20/48</a:t>
            </a:r>
          </a:p>
        </p:txBody>
      </p:sp>
    </p:spTree>
    <p:extLst>
      <p:ext uri="{BB962C8B-B14F-4D97-AF65-F5344CB8AC3E}">
        <p14:creationId xmlns:p14="http://schemas.microsoft.com/office/powerpoint/2010/main" val="2666324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21/48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Ví dụ</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AutoNum type="arabicPeriod"/>
            </a:pPr>
            <a:r>
              <a:rPr lang="vi-VN" sz="2000">
                <a:solidFill>
                  <a:srgbClr val="FF0000"/>
                </a:solidFill>
              </a:rPr>
              <a:t>Tạo khóa</a:t>
            </a:r>
          </a:p>
          <a:p>
            <a:endParaRPr lang="vi-VN" sz="2000">
              <a:solidFill>
                <a:schemeClr val="tx1"/>
              </a:solidFill>
            </a:endParaRPr>
          </a:p>
          <a:p>
            <a:pPr marL="342900" indent="-342900">
              <a:buFont typeface="Wingdings" pitchFamily="2" charset="2"/>
              <a:buChar char="v"/>
            </a:pPr>
            <a:r>
              <a:rPr lang="vi-VN" sz="2000" b="0">
                <a:solidFill>
                  <a:schemeClr val="tx1"/>
                </a:solidFill>
              </a:rPr>
              <a:t>A chọn số nguyên tố p= 331, q= 311 có p ≡ q ≡ 3 mod 4 </a:t>
            </a:r>
          </a:p>
          <a:p>
            <a:pPr marL="342900" indent="-342900">
              <a:buFont typeface="Wingdings" pitchFamily="2" charset="2"/>
              <a:buChar char="v"/>
            </a:pPr>
            <a:r>
              <a:rPr lang="vi-VN" sz="2000" b="0">
                <a:solidFill>
                  <a:schemeClr val="tx1"/>
                </a:solidFill>
              </a:rPr>
              <a:t>Và tính n = pq = 102941</a:t>
            </a:r>
          </a:p>
          <a:p>
            <a:endParaRPr lang="vi-VN" sz="2000" b="0">
              <a:solidFill>
                <a:schemeClr val="tx1"/>
              </a:solidFill>
            </a:endParaRPr>
          </a:p>
          <a:p>
            <a:r>
              <a:rPr lang="vi-VN" sz="2000" b="0">
                <a:solidFill>
                  <a:schemeClr val="tx1"/>
                </a:solidFill>
              </a:rPr>
              <a:t>	Khóa công khai của A là n = 102941</a:t>
            </a:r>
          </a:p>
          <a:p>
            <a:r>
              <a:rPr lang="vi-VN" sz="2000" b="0">
                <a:solidFill>
                  <a:schemeClr val="tx1"/>
                </a:solidFill>
              </a:rPr>
              <a:t>	Khóa bí mật của A là (p = 331, q = 311)</a:t>
            </a:r>
            <a:endParaRPr lang="en-US" sz="2000" b="0" dirty="0">
              <a:solidFill>
                <a:schemeClr val="tx1"/>
              </a:solidFill>
              <a:cs typeface="Arial" panose="020B0604020202020204" pitchFamily="34" charset="0"/>
            </a:endParaRPr>
          </a:p>
        </p:txBody>
      </p:sp>
    </p:spTree>
    <p:extLst>
      <p:ext uri="{BB962C8B-B14F-4D97-AF65-F5344CB8AC3E}">
        <p14:creationId xmlns:p14="http://schemas.microsoft.com/office/powerpoint/2010/main" val="2069565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22/48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Ví dụ</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mj-lt"/>
              <a:buAutoNum type="arabicPeriod" startAt="2"/>
            </a:pPr>
            <a:r>
              <a:rPr lang="vi-VN" sz="2000">
                <a:solidFill>
                  <a:srgbClr val="FF0000"/>
                </a:solidFill>
              </a:rPr>
              <a:t>Mã hoá</a:t>
            </a:r>
          </a:p>
          <a:p>
            <a:endParaRPr lang="vi-VN" sz="2000">
              <a:solidFill>
                <a:srgbClr val="FF0000"/>
              </a:solidFill>
            </a:endParaRPr>
          </a:p>
          <a:p>
            <a:pPr marL="342900" indent="-342900">
              <a:buFont typeface="Wingdings" pitchFamily="2" charset="2"/>
              <a:buChar char="v"/>
            </a:pPr>
            <a:r>
              <a:rPr lang="vi-VN" sz="2000" b="0">
                <a:solidFill>
                  <a:schemeClr val="tx1">
                    <a:lumMod val="95000"/>
                    <a:lumOff val="5000"/>
                  </a:schemeClr>
                </a:solidFill>
              </a:rPr>
              <a:t>Giả sử 6 bit cuối cùng của thông điệp ban đầu cần phải được lặp lại trước khi mã hoá. </a:t>
            </a:r>
          </a:p>
          <a:p>
            <a:pPr marL="342900" indent="-342900">
              <a:buFont typeface="Wingdings" pitchFamily="2" charset="2"/>
              <a:buChar char="v"/>
            </a:pPr>
            <a:endParaRPr lang="vi-VN" sz="2000" b="0">
              <a:solidFill>
                <a:schemeClr val="tx1">
                  <a:lumMod val="95000"/>
                  <a:lumOff val="5000"/>
                </a:schemeClr>
              </a:solidFill>
            </a:endParaRPr>
          </a:p>
          <a:p>
            <a:pPr marL="342900" indent="-342900">
              <a:buFont typeface="Wingdings" pitchFamily="2" charset="2"/>
              <a:buChar char="v"/>
            </a:pPr>
            <a:r>
              <a:rPr lang="vi-VN" sz="2000" b="0">
                <a:solidFill>
                  <a:schemeClr val="tx1">
                    <a:lumMod val="95000"/>
                    <a:lumOff val="5000"/>
                  </a:schemeClr>
                </a:solidFill>
              </a:rPr>
              <a:t>Để mã hoá thông điệp 10 bit m = 633</a:t>
            </a:r>
            <a:r>
              <a:rPr lang="vi-VN" sz="2000" b="0" baseline="-25000">
                <a:solidFill>
                  <a:schemeClr val="tx1">
                    <a:lumMod val="95000"/>
                    <a:lumOff val="5000"/>
                  </a:schemeClr>
                </a:solidFill>
              </a:rPr>
              <a:t>(10) </a:t>
            </a:r>
            <a:r>
              <a:rPr lang="vi-VN" sz="2000" b="0">
                <a:solidFill>
                  <a:schemeClr val="tx1">
                    <a:lumMod val="95000"/>
                    <a:lumOff val="5000"/>
                  </a:schemeClr>
                </a:solidFill>
              </a:rPr>
              <a:t>=1001111001</a:t>
            </a:r>
            <a:r>
              <a:rPr lang="vi-VN" sz="2000" b="0" baseline="-25000">
                <a:solidFill>
                  <a:schemeClr val="tx1">
                    <a:lumMod val="95000"/>
                    <a:lumOff val="5000"/>
                  </a:schemeClr>
                </a:solidFill>
              </a:rPr>
              <a:t>(2)</a:t>
            </a:r>
            <a:r>
              <a:rPr lang="vi-VN" sz="2000" b="0">
                <a:solidFill>
                  <a:schemeClr val="tx1">
                    <a:lumMod val="95000"/>
                    <a:lumOff val="5000"/>
                  </a:schemeClr>
                </a:solidFill>
              </a:rPr>
              <a:t> , B lặp lại 6 bit cuối cùng của m để nhận được thông điệp 16 bit </a:t>
            </a:r>
          </a:p>
          <a:p>
            <a:r>
              <a:rPr lang="vi-VN" sz="2000" b="0">
                <a:solidFill>
                  <a:schemeClr val="tx1">
                    <a:lumMod val="95000"/>
                    <a:lumOff val="5000"/>
                  </a:schemeClr>
                </a:solidFill>
              </a:rPr>
              <a:t>     m =1001111001111001</a:t>
            </a:r>
          </a:p>
          <a:p>
            <a:endParaRPr lang="vi-VN" sz="2000" b="0">
              <a:solidFill>
                <a:schemeClr val="tx1">
                  <a:lumMod val="95000"/>
                  <a:lumOff val="5000"/>
                </a:schemeClr>
              </a:solidFill>
            </a:endParaRPr>
          </a:p>
          <a:p>
            <a:pPr marL="342900" indent="-342900">
              <a:buFont typeface="Wingdings" pitchFamily="2" charset="2"/>
              <a:buChar char="v"/>
            </a:pPr>
            <a:r>
              <a:rPr lang="vi-VN" sz="2000" b="0">
                <a:solidFill>
                  <a:schemeClr val="tx1">
                    <a:lumMod val="95000"/>
                    <a:lumOff val="5000"/>
                  </a:schemeClr>
                </a:solidFill>
              </a:rPr>
              <a:t>Theo hệ 10 thì m = 40569</a:t>
            </a:r>
          </a:p>
          <a:p>
            <a:pPr marL="342900" indent="-342900">
              <a:buFont typeface="Wingdings" pitchFamily="2" charset="2"/>
              <a:buChar char="v"/>
            </a:pPr>
            <a:endParaRPr lang="vi-VN" sz="2000" b="0">
              <a:solidFill>
                <a:schemeClr val="tx1">
                  <a:lumMod val="95000"/>
                  <a:lumOff val="5000"/>
                </a:schemeClr>
              </a:solidFill>
            </a:endParaRPr>
          </a:p>
          <a:p>
            <a:pPr marL="342900" indent="-342900">
              <a:buFont typeface="Wingdings" pitchFamily="2" charset="2"/>
              <a:buChar char="v"/>
            </a:pPr>
            <a:r>
              <a:rPr lang="vi-VN" sz="2000" b="0">
                <a:solidFill>
                  <a:schemeClr val="tx1">
                    <a:lumMod val="95000"/>
                    <a:lumOff val="5000"/>
                  </a:schemeClr>
                </a:solidFill>
              </a:rPr>
              <a:t>Sau đó B tính c = m</a:t>
            </a:r>
            <a:r>
              <a:rPr lang="vi-VN" sz="2000" b="0" baseline="30000">
                <a:solidFill>
                  <a:schemeClr val="tx1">
                    <a:lumMod val="95000"/>
                    <a:lumOff val="5000"/>
                  </a:schemeClr>
                </a:solidFill>
              </a:rPr>
              <a:t>2</a:t>
            </a:r>
            <a:r>
              <a:rPr lang="vi-VN" sz="2000" b="0">
                <a:solidFill>
                  <a:schemeClr val="tx1">
                    <a:lumMod val="95000"/>
                    <a:lumOff val="5000"/>
                  </a:schemeClr>
                </a:solidFill>
              </a:rPr>
              <a:t> mod n =40569</a:t>
            </a:r>
            <a:r>
              <a:rPr lang="vi-VN" sz="2000" b="0" baseline="30000">
                <a:solidFill>
                  <a:schemeClr val="tx1">
                    <a:lumMod val="95000"/>
                    <a:lumOff val="5000"/>
                  </a:schemeClr>
                </a:solidFill>
              </a:rPr>
              <a:t>2</a:t>
            </a:r>
            <a:r>
              <a:rPr lang="vi-VN" sz="2000" b="0">
                <a:solidFill>
                  <a:schemeClr val="tx1">
                    <a:lumMod val="95000"/>
                    <a:lumOff val="5000"/>
                  </a:schemeClr>
                </a:solidFill>
              </a:rPr>
              <a:t> mod 102941 = 23053 và gửi c cho A.</a:t>
            </a:r>
            <a:endParaRPr lang="en-US" sz="2000" b="0" dirty="0">
              <a:solidFill>
                <a:schemeClr val="tx1">
                  <a:lumMod val="95000"/>
                  <a:lumOff val="5000"/>
                </a:schemeClr>
              </a:solidFill>
              <a:cs typeface="Arial" panose="020B0604020202020204" pitchFamily="34" charset="0"/>
            </a:endParaRPr>
          </a:p>
        </p:txBody>
      </p:sp>
    </p:spTree>
    <p:extLst>
      <p:ext uri="{BB962C8B-B14F-4D97-AF65-F5344CB8AC3E}">
        <p14:creationId xmlns:p14="http://schemas.microsoft.com/office/powerpoint/2010/main" val="3463372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23/48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Ví dụ</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mj-lt"/>
                  <a:buAutoNum type="arabicPeriod" startAt="3"/>
                </a:pPr>
                <a:r>
                  <a:rPr lang="vi-VN" sz="2000">
                    <a:solidFill>
                      <a:srgbClr val="FF0000"/>
                    </a:solidFill>
                  </a:rPr>
                  <a:t>Giải mã</a:t>
                </a:r>
              </a:p>
              <a:p>
                <a:pPr marL="342900" indent="-342900" algn="ctr">
                  <a:buFont typeface="Wingdings" pitchFamily="2" charset="2"/>
                  <a:buChar char="Ø"/>
                </a:pPr>
                <a:r>
                  <a:rPr lang="vi-VN" sz="2000" b="0">
                    <a:solidFill>
                      <a:schemeClr val="tx1">
                        <a:lumMod val="95000"/>
                        <a:lumOff val="5000"/>
                      </a:schemeClr>
                    </a:solidFill>
                  </a:rPr>
                  <a:t>Dùng thuật toán Euclide mở rộng tìm 2 số nguyên a và b thoả mãn: </a:t>
                </a:r>
                <a:r>
                  <a:rPr lang="vi-VN" sz="2000">
                    <a:solidFill>
                      <a:schemeClr val="tx1">
                        <a:lumMod val="95000"/>
                        <a:lumOff val="5000"/>
                      </a:schemeClr>
                    </a:solidFill>
                  </a:rPr>
                  <a:t>ap+bq=1</a:t>
                </a:r>
                <a:r>
                  <a:rPr lang="vi-VN" sz="2000" b="0">
                    <a:solidFill>
                      <a:schemeClr val="tx1">
                        <a:lumMod val="95000"/>
                        <a:lumOff val="5000"/>
                      </a:schemeClr>
                    </a:solidFill>
                  </a:rPr>
                  <a:t> </a:t>
                </a:r>
                <a:endParaRPr lang="vi-VN" sz="2000" b="0">
                  <a:solidFill>
                    <a:schemeClr val="tx1">
                      <a:lumMod val="95000"/>
                      <a:lumOff val="5000"/>
                    </a:schemeClr>
                  </a:solidFill>
                  <a:effectLst/>
                </a:endParaRPr>
              </a:p>
              <a:p>
                <a:r>
                  <a:rPr lang="vi-VN" sz="2000" b="0">
                    <a:solidFill>
                      <a:schemeClr val="tx1">
                        <a:lumMod val="95000"/>
                        <a:lumOff val="5000"/>
                      </a:schemeClr>
                    </a:solidFill>
                  </a:rPr>
                  <a:t>	Tìm được a= 140, b= -149 với n = pq </a:t>
                </a:r>
                <a:r>
                  <a:rPr lang="vi-VN" sz="2000" b="0">
                    <a:solidFill>
                      <a:schemeClr val="tx1"/>
                    </a:solidFill>
                  </a:rPr>
                  <a:t>= 102941, c = 23053</a:t>
                </a:r>
                <a:endParaRPr lang="vi-VN" sz="2000" b="0">
                  <a:solidFill>
                    <a:schemeClr val="tx1">
                      <a:lumMod val="95000"/>
                      <a:lumOff val="5000"/>
                    </a:schemeClr>
                  </a:solidFill>
                  <a:effectLst/>
                </a:endParaRPr>
              </a:p>
              <a:p>
                <a:pPr marL="342900" indent="-342900">
                  <a:buFont typeface="Wingdings" pitchFamily="2" charset="2"/>
                  <a:buChar char="Ø"/>
                </a:pPr>
                <a:r>
                  <a:rPr lang="vi-VN" sz="2000" b="0">
                    <a:solidFill>
                      <a:schemeClr val="tx1">
                        <a:lumMod val="95000"/>
                        <a:lumOff val="5000"/>
                      </a:schemeClr>
                    </a:solidFill>
                  </a:rPr>
                  <a:t>Tính </a:t>
                </a:r>
                <a:r>
                  <a:rPr lang="vi-VN" sz="2000" b="0">
                    <a:solidFill>
                      <a:schemeClr val="tx1"/>
                    </a:solidFill>
                  </a:rPr>
                  <a:t>r = </a:t>
                </a:r>
                <a14:m>
                  <m:oMath xmlns:m="http://schemas.openxmlformats.org/officeDocument/2006/math">
                    <m:sSup>
                      <m:sSupPr>
                        <m:ctrlPr>
                          <a:rPr lang="en-US" sz="2000" b="0" i="1">
                            <a:solidFill>
                              <a:schemeClr val="tx1"/>
                            </a:solidFill>
                            <a:latin typeface="Cambria Math" panose="02040503050406030204" pitchFamily="18" charset="0"/>
                          </a:rPr>
                        </m:ctrlPr>
                      </m:sSupPr>
                      <m:e>
                        <m:r>
                          <a:rPr lang="en-US" sz="2000" b="0" i="1">
                            <a:solidFill>
                              <a:schemeClr val="tx1"/>
                            </a:solidFill>
                            <a:latin typeface="Cambria Math" panose="02040503050406030204" pitchFamily="18" charset="0"/>
                          </a:rPr>
                          <m:t>𝐶</m:t>
                        </m:r>
                      </m:e>
                      <m:sup>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𝑝</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1</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4</m:t>
                        </m:r>
                      </m:sup>
                    </m:sSup>
                    <m:r>
                      <a:rPr lang="en-US" sz="2000" b="0" i="1">
                        <a:solidFill>
                          <a:schemeClr val="tx1"/>
                        </a:solidFill>
                        <a:latin typeface="Cambria Math" panose="02040503050406030204" pitchFamily="18" charset="0"/>
                      </a:rPr>
                      <m:t> </m:t>
                    </m:r>
                  </m:oMath>
                </a14:m>
                <a:r>
                  <a:rPr lang="en-US" sz="2000" b="0">
                    <a:solidFill>
                      <a:schemeClr val="tx1"/>
                    </a:solidFill>
                  </a:rPr>
                  <a:t>mod p </a:t>
                </a:r>
                <a:r>
                  <a:rPr lang="vi-VN" sz="2000" b="0">
                    <a:solidFill>
                      <a:schemeClr val="tx1">
                        <a:lumMod val="95000"/>
                        <a:lumOff val="5000"/>
                      </a:schemeClr>
                    </a:solidFill>
                  </a:rPr>
                  <a:t>= </a:t>
                </a:r>
                <a14:m>
                  <m:oMath xmlns:m="http://schemas.openxmlformats.org/officeDocument/2006/math">
                    <m:sSup>
                      <m:sSupPr>
                        <m:ctrlPr>
                          <a:rPr lang="en-US" sz="2000" b="0" i="1">
                            <a:solidFill>
                              <a:schemeClr val="tx1"/>
                            </a:solidFill>
                            <a:latin typeface="Cambria Math" panose="02040503050406030204" pitchFamily="18" charset="0"/>
                          </a:rPr>
                        </m:ctrlPr>
                      </m:sSupPr>
                      <m:e>
                        <m:r>
                          <a:rPr lang="en-US" sz="2000" b="0" i="1">
                            <a:solidFill>
                              <a:schemeClr val="tx1"/>
                            </a:solidFill>
                            <a:latin typeface="Cambria Math" panose="02040503050406030204" pitchFamily="18" charset="0"/>
                          </a:rPr>
                          <m:t>23053</m:t>
                        </m:r>
                      </m:e>
                      <m:sup>
                        <m:r>
                          <a:rPr lang="en-US" sz="2000" b="0">
                            <a:solidFill>
                              <a:schemeClr val="tx1"/>
                            </a:solidFill>
                            <a:latin typeface="Cambria Math" panose="02040503050406030204" pitchFamily="18" charset="0"/>
                          </a:rPr>
                          <m:t>(</m:t>
                        </m:r>
                        <m:r>
                          <a:rPr lang="en-US" sz="2000" b="0" i="0">
                            <a:solidFill>
                              <a:schemeClr val="tx1"/>
                            </a:solidFill>
                            <a:latin typeface="Cambria Math" panose="02040503050406030204" pitchFamily="18" charset="0"/>
                          </a:rPr>
                          <m:t>331</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1</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4</m:t>
                        </m:r>
                      </m:sup>
                    </m:sSup>
                  </m:oMath>
                </a14:m>
                <a:r>
                  <a:rPr lang="vi-VN" sz="2000" b="0">
                    <a:solidFill>
                      <a:schemeClr val="tx1">
                        <a:lumMod val="95000"/>
                        <a:lumOff val="5000"/>
                      </a:schemeClr>
                    </a:solidFill>
                  </a:rPr>
                  <a:t> mod 331 = 144 </a:t>
                </a:r>
              </a:p>
              <a:p>
                <a:pPr marL="342900" indent="-342900">
                  <a:buFont typeface="Wingdings" pitchFamily="2" charset="2"/>
                  <a:buChar char="Ø"/>
                </a:pPr>
                <a:r>
                  <a:rPr lang="vi-VN" sz="2000" b="0">
                    <a:solidFill>
                      <a:schemeClr val="tx1">
                        <a:lumMod val="95000"/>
                        <a:lumOff val="5000"/>
                      </a:schemeClr>
                    </a:solidFill>
                  </a:rPr>
                  <a:t>Tính s= </a:t>
                </a:r>
                <a14:m>
                  <m:oMath xmlns:m="http://schemas.openxmlformats.org/officeDocument/2006/math">
                    <m:sSup>
                      <m:sSupPr>
                        <m:ctrlPr>
                          <a:rPr lang="en-US" sz="2000" b="0" i="1">
                            <a:solidFill>
                              <a:schemeClr val="tx1"/>
                            </a:solidFill>
                            <a:latin typeface="Cambria Math" panose="02040503050406030204" pitchFamily="18" charset="0"/>
                          </a:rPr>
                        </m:ctrlPr>
                      </m:sSupPr>
                      <m:e>
                        <m:r>
                          <a:rPr lang="en-US" sz="2000" b="0" i="1">
                            <a:solidFill>
                              <a:schemeClr val="tx1"/>
                            </a:solidFill>
                            <a:latin typeface="Cambria Math" panose="02040503050406030204" pitchFamily="18" charset="0"/>
                          </a:rPr>
                          <m:t>𝐶</m:t>
                        </m:r>
                      </m:e>
                      <m:sup>
                        <m:r>
                          <a:rPr lang="en-US" sz="2000" b="0">
                            <a:solidFill>
                              <a:schemeClr val="tx1"/>
                            </a:solidFill>
                            <a:latin typeface="Cambria Math" panose="02040503050406030204" pitchFamily="18" charset="0"/>
                          </a:rPr>
                          <m:t>(</m:t>
                        </m:r>
                        <m:r>
                          <m:rPr>
                            <m:sty m:val="p"/>
                          </m:rPr>
                          <a:rPr lang="en-US" sz="2000" b="0" i="0">
                            <a:solidFill>
                              <a:schemeClr val="tx1"/>
                            </a:solidFill>
                            <a:latin typeface="Cambria Math" panose="02040503050406030204" pitchFamily="18" charset="0"/>
                          </a:rPr>
                          <m:t>q</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1</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4</m:t>
                        </m:r>
                      </m:sup>
                    </m:sSup>
                    <m:r>
                      <a:rPr lang="en-US" sz="2000" b="0" i="1">
                        <a:solidFill>
                          <a:schemeClr val="tx1"/>
                        </a:solidFill>
                        <a:latin typeface="Cambria Math" panose="02040503050406030204" pitchFamily="18" charset="0"/>
                      </a:rPr>
                      <m:t> </m:t>
                    </m:r>
                  </m:oMath>
                </a14:m>
                <a:r>
                  <a:rPr lang="en-US" sz="2000" b="0">
                    <a:solidFill>
                      <a:schemeClr val="tx1"/>
                    </a:solidFill>
                  </a:rPr>
                  <a:t>mod q </a:t>
                </a:r>
                <a:r>
                  <a:rPr lang="vi-VN" sz="2000" b="0">
                    <a:solidFill>
                      <a:schemeClr val="tx1">
                        <a:lumMod val="95000"/>
                        <a:lumOff val="5000"/>
                      </a:schemeClr>
                    </a:solidFill>
                  </a:rPr>
                  <a:t>= </a:t>
                </a:r>
                <a14:m>
                  <m:oMath xmlns:m="http://schemas.openxmlformats.org/officeDocument/2006/math">
                    <m:sSup>
                      <m:sSupPr>
                        <m:ctrlPr>
                          <a:rPr lang="en-US" sz="2000" b="0" i="1">
                            <a:solidFill>
                              <a:schemeClr val="tx1"/>
                            </a:solidFill>
                            <a:latin typeface="Cambria Math" panose="02040503050406030204" pitchFamily="18" charset="0"/>
                          </a:rPr>
                        </m:ctrlPr>
                      </m:sSupPr>
                      <m:e>
                        <m:r>
                          <a:rPr lang="en-US" sz="2000" b="0" i="1">
                            <a:solidFill>
                              <a:schemeClr val="tx1"/>
                            </a:solidFill>
                            <a:latin typeface="Cambria Math" panose="02040503050406030204" pitchFamily="18" charset="0"/>
                          </a:rPr>
                          <m:t>23053</m:t>
                        </m:r>
                      </m:e>
                      <m:sup>
                        <m:r>
                          <a:rPr lang="en-US" sz="2000" b="0">
                            <a:solidFill>
                              <a:schemeClr val="tx1"/>
                            </a:solidFill>
                            <a:latin typeface="Cambria Math" panose="02040503050406030204" pitchFamily="18" charset="0"/>
                          </a:rPr>
                          <m:t>(331+</m:t>
                        </m:r>
                        <m:r>
                          <a:rPr lang="en-US" sz="2000" b="0" i="1">
                            <a:solidFill>
                              <a:schemeClr val="tx1"/>
                            </a:solidFill>
                            <a:latin typeface="Cambria Math" panose="02040503050406030204" pitchFamily="18" charset="0"/>
                          </a:rPr>
                          <m:t>1</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4</m:t>
                        </m:r>
                      </m:sup>
                    </m:sSup>
                  </m:oMath>
                </a14:m>
                <a:r>
                  <a:rPr lang="vi-VN" sz="2000" b="0">
                    <a:solidFill>
                      <a:schemeClr val="tx1">
                        <a:lumMod val="95000"/>
                        <a:lumOff val="5000"/>
                      </a:schemeClr>
                    </a:solidFill>
                  </a:rPr>
                  <a:t> mod 311 = 139 </a:t>
                </a:r>
              </a:p>
              <a:p>
                <a:pPr marL="342900" indent="-342900">
                  <a:buFont typeface="Wingdings" pitchFamily="2" charset="2"/>
                  <a:buChar char="Ø"/>
                </a:pPr>
                <a:r>
                  <a:rPr lang="vi-VN" sz="2000" b="0">
                    <a:solidFill>
                      <a:schemeClr val="tx1">
                        <a:lumMod val="95000"/>
                        <a:lumOff val="5000"/>
                      </a:schemeClr>
                    </a:solidFill>
                  </a:rPr>
                  <a:t>Tính x=(aps+bqr) mod n =(6441260 - 6672816) mod 102941 = 77264</a:t>
                </a:r>
              </a:p>
              <a:p>
                <a:pPr marL="342900" indent="-342900">
                  <a:buFont typeface="Wingdings" pitchFamily="2" charset="2"/>
                  <a:buChar char="Ø"/>
                </a:pPr>
                <a:r>
                  <a:rPr lang="vi-VN" sz="2000" b="0">
                    <a:solidFill>
                      <a:schemeClr val="tx1">
                        <a:lumMod val="95000"/>
                        <a:lumOff val="5000"/>
                      </a:schemeClr>
                    </a:solidFill>
                  </a:rPr>
                  <a:t>Tính y=(aps-bqr) mod n=(6441260 + 6672816) mod 102941= 40569 </a:t>
                </a:r>
                <a:endParaRPr lang="vi-VN" sz="2000" b="0">
                  <a:solidFill>
                    <a:schemeClr val="tx1">
                      <a:lumMod val="95000"/>
                      <a:lumOff val="5000"/>
                    </a:schemeClr>
                  </a:solidFill>
                  <a:effectLst/>
                </a:endParaRPr>
              </a:p>
              <a:p>
                <a:pPr marL="342900" indent="-342900">
                  <a:buFont typeface="Wingdings" pitchFamily="2" charset="2"/>
                  <a:buChar char="Ø"/>
                </a:pPr>
                <a:endParaRPr lang="vi-VN" sz="2000">
                  <a:solidFill>
                    <a:schemeClr val="tx1">
                      <a:lumMod val="95000"/>
                      <a:lumOff val="5000"/>
                    </a:schemeClr>
                  </a:solidFill>
                </a:endParaRPr>
              </a:p>
              <a:p>
                <a:r>
                  <a:rPr lang="vi-VN" sz="2000" b="0">
                    <a:solidFill>
                      <a:schemeClr val="bg2">
                        <a:lumMod val="10000"/>
                      </a:schemeClr>
                    </a:solidFill>
                  </a:rPr>
                  <a:t>Bốn căn bậc 2 của c mod n là – x mod n,  y, –y mod n và x mod n</a:t>
                </a:r>
                <a:endParaRPr lang="vi-VN" sz="2000" b="0">
                  <a:solidFill>
                    <a:schemeClr val="bg2">
                      <a:lumMod val="10000"/>
                    </a:schemeClr>
                  </a:solidFill>
                  <a:effectLst/>
                </a:endParaRPr>
              </a:p>
              <a:p>
                <a:r>
                  <a:rPr lang="vi-VN" sz="2000" b="0">
                    <a:solidFill>
                      <a:schemeClr val="bg2">
                        <a:lumMod val="10000"/>
                      </a:schemeClr>
                    </a:solidFill>
                  </a:rPr>
                  <a:t>m</a:t>
                </a:r>
                <a:r>
                  <a:rPr lang="vi-VN" sz="2000" b="0" baseline="-25000">
                    <a:solidFill>
                      <a:schemeClr val="bg2">
                        <a:lumMod val="10000"/>
                      </a:schemeClr>
                    </a:solidFill>
                  </a:rPr>
                  <a:t>1</a:t>
                </a:r>
                <a:r>
                  <a:rPr lang="vi-VN" sz="2000" b="0">
                    <a:solidFill>
                      <a:schemeClr val="bg2">
                        <a:lumMod val="10000"/>
                      </a:schemeClr>
                    </a:solidFill>
                  </a:rPr>
                  <a:t> =25674</a:t>
                </a:r>
                <a:r>
                  <a:rPr lang="vi-VN" sz="2000" b="0" baseline="-25000">
                    <a:solidFill>
                      <a:schemeClr val="bg2">
                        <a:lumMod val="10000"/>
                      </a:schemeClr>
                    </a:solidFill>
                  </a:rPr>
                  <a:t>(10) </a:t>
                </a:r>
                <a:r>
                  <a:rPr lang="vi-VN" sz="2000" b="0">
                    <a:solidFill>
                      <a:schemeClr val="bg2">
                        <a:lumMod val="10000"/>
                      </a:schemeClr>
                    </a:solidFill>
                  </a:rPr>
                  <a:t>=644A</a:t>
                </a:r>
                <a:r>
                  <a:rPr lang="vi-VN" sz="2000" b="0" baseline="-25000">
                    <a:solidFill>
                      <a:schemeClr val="bg2">
                        <a:lumMod val="10000"/>
                      </a:schemeClr>
                    </a:solidFill>
                  </a:rPr>
                  <a:t>(16)</a:t>
                </a:r>
                <a:r>
                  <a:rPr lang="vi-VN" sz="2000" b="0">
                    <a:solidFill>
                      <a:schemeClr val="bg2">
                        <a:lumMod val="10000"/>
                      </a:schemeClr>
                    </a:solidFill>
                  </a:rPr>
                  <a:t> = 0110010001001010</a:t>
                </a:r>
                <a:r>
                  <a:rPr lang="vi-VN" sz="2000" b="0" baseline="-25000">
                    <a:solidFill>
                      <a:schemeClr val="bg2">
                        <a:lumMod val="10000"/>
                      </a:schemeClr>
                    </a:solidFill>
                  </a:rPr>
                  <a:t>(2)</a:t>
                </a:r>
              </a:p>
              <a:p>
                <a:r>
                  <a:rPr lang="vi-VN" sz="2000" b="0">
                    <a:solidFill>
                      <a:schemeClr val="bg2">
                        <a:lumMod val="10000"/>
                      </a:schemeClr>
                    </a:solidFill>
                  </a:rPr>
                  <a:t>m</a:t>
                </a:r>
                <a:r>
                  <a:rPr lang="vi-VN" sz="2000" b="0" baseline="-25000">
                    <a:solidFill>
                      <a:schemeClr val="bg2">
                        <a:lumMod val="10000"/>
                      </a:schemeClr>
                    </a:solidFill>
                  </a:rPr>
                  <a:t>2</a:t>
                </a:r>
                <a:r>
                  <a:rPr lang="vi-VN" sz="2000" b="0">
                    <a:solidFill>
                      <a:schemeClr val="bg2">
                        <a:lumMod val="10000"/>
                      </a:schemeClr>
                    </a:solidFill>
                  </a:rPr>
                  <a:t> =77247</a:t>
                </a:r>
                <a:r>
                  <a:rPr lang="vi-VN" sz="2000" b="0" baseline="-25000">
                    <a:solidFill>
                      <a:schemeClr val="bg2">
                        <a:lumMod val="10000"/>
                      </a:schemeClr>
                    </a:solidFill>
                  </a:rPr>
                  <a:t>(10) </a:t>
                </a:r>
                <a:r>
                  <a:rPr lang="vi-VN" sz="2000" b="0">
                    <a:solidFill>
                      <a:schemeClr val="bg2">
                        <a:lumMod val="10000"/>
                      </a:schemeClr>
                    </a:solidFill>
                  </a:rPr>
                  <a:t>=2DD3</a:t>
                </a:r>
                <a:r>
                  <a:rPr lang="vi-VN" sz="2000" b="0" baseline="-25000">
                    <a:solidFill>
                      <a:schemeClr val="bg2">
                        <a:lumMod val="10000"/>
                      </a:schemeClr>
                    </a:solidFill>
                  </a:rPr>
                  <a:t>(16)</a:t>
                </a:r>
                <a:r>
                  <a:rPr lang="vi-VN" sz="2000" b="0">
                    <a:solidFill>
                      <a:schemeClr val="bg2">
                        <a:lumMod val="10000"/>
                      </a:schemeClr>
                    </a:solidFill>
                  </a:rPr>
                  <a:t> = 0010110111010011</a:t>
                </a:r>
                <a:r>
                  <a:rPr lang="vi-VN" sz="2000" b="0" baseline="-25000">
                    <a:solidFill>
                      <a:schemeClr val="bg2">
                        <a:lumMod val="10000"/>
                      </a:schemeClr>
                    </a:solidFill>
                  </a:rPr>
                  <a:t>(2)</a:t>
                </a:r>
              </a:p>
              <a:p>
                <a:r>
                  <a:rPr lang="vi-VN" sz="2000" b="0">
                    <a:solidFill>
                      <a:schemeClr val="bg2">
                        <a:lumMod val="10000"/>
                      </a:schemeClr>
                    </a:solidFill>
                  </a:rPr>
                  <a:t>m</a:t>
                </a:r>
                <a:r>
                  <a:rPr lang="vi-VN" sz="2000" b="0" baseline="-25000">
                    <a:solidFill>
                      <a:schemeClr val="bg2">
                        <a:lumMod val="10000"/>
                      </a:schemeClr>
                    </a:solidFill>
                  </a:rPr>
                  <a:t>3</a:t>
                </a:r>
                <a:r>
                  <a:rPr lang="vi-VN" sz="2000" b="0">
                    <a:solidFill>
                      <a:schemeClr val="bg2">
                        <a:lumMod val="10000"/>
                      </a:schemeClr>
                    </a:solidFill>
                  </a:rPr>
                  <a:t> = 40569</a:t>
                </a:r>
                <a:r>
                  <a:rPr lang="vi-VN" sz="2000" b="0" baseline="-25000">
                    <a:solidFill>
                      <a:schemeClr val="bg2">
                        <a:lumMod val="10000"/>
                      </a:schemeClr>
                    </a:solidFill>
                  </a:rPr>
                  <a:t>(10) </a:t>
                </a:r>
                <a:r>
                  <a:rPr lang="vi-VN" sz="2000" b="0">
                    <a:solidFill>
                      <a:schemeClr val="bg2">
                        <a:lumMod val="10000"/>
                      </a:schemeClr>
                    </a:solidFill>
                  </a:rPr>
                  <a:t>= 9E79</a:t>
                </a:r>
                <a:r>
                  <a:rPr lang="vi-VN" sz="2000" b="0" baseline="-25000">
                    <a:solidFill>
                      <a:schemeClr val="bg2">
                        <a:lumMod val="10000"/>
                      </a:schemeClr>
                    </a:solidFill>
                  </a:rPr>
                  <a:t>(16)</a:t>
                </a:r>
                <a:r>
                  <a:rPr lang="vi-VN" sz="2000" b="0">
                    <a:solidFill>
                      <a:schemeClr val="bg2">
                        <a:lumMod val="10000"/>
                      </a:schemeClr>
                    </a:solidFill>
                  </a:rPr>
                  <a:t> = 1001111001111001</a:t>
                </a:r>
                <a:r>
                  <a:rPr lang="vi-VN" sz="2000" b="0" baseline="-25000">
                    <a:solidFill>
                      <a:schemeClr val="bg2">
                        <a:lumMod val="10000"/>
                      </a:schemeClr>
                    </a:solidFill>
                  </a:rPr>
                  <a:t>(2)</a:t>
                </a:r>
              </a:p>
              <a:p>
                <a:r>
                  <a:rPr lang="vi-VN" sz="2000" b="0">
                    <a:solidFill>
                      <a:schemeClr val="bg2">
                        <a:lumMod val="10000"/>
                      </a:schemeClr>
                    </a:solidFill>
                  </a:rPr>
                  <a:t>m</a:t>
                </a:r>
                <a:r>
                  <a:rPr lang="vi-VN" sz="2000" b="0" baseline="-25000">
                    <a:solidFill>
                      <a:schemeClr val="bg2">
                        <a:lumMod val="10000"/>
                      </a:schemeClr>
                    </a:solidFill>
                  </a:rPr>
                  <a:t>4</a:t>
                </a:r>
                <a:r>
                  <a:rPr lang="vi-VN" sz="2000" b="0">
                    <a:solidFill>
                      <a:schemeClr val="bg2">
                        <a:lumMod val="10000"/>
                      </a:schemeClr>
                    </a:solidFill>
                  </a:rPr>
                  <a:t> = 62372</a:t>
                </a:r>
                <a:r>
                  <a:rPr lang="vi-VN" sz="2000" b="0" baseline="-25000">
                    <a:solidFill>
                      <a:schemeClr val="bg2">
                        <a:lumMod val="10000"/>
                      </a:schemeClr>
                    </a:solidFill>
                  </a:rPr>
                  <a:t>(10) </a:t>
                </a:r>
                <a:r>
                  <a:rPr lang="vi-VN" sz="2000" b="0">
                    <a:solidFill>
                      <a:schemeClr val="bg2">
                        <a:lumMod val="10000"/>
                      </a:schemeClr>
                    </a:solidFill>
                  </a:rPr>
                  <a:t>= F3A4</a:t>
                </a:r>
                <a:r>
                  <a:rPr lang="vi-VN" sz="2000" b="0" baseline="-25000">
                    <a:solidFill>
                      <a:schemeClr val="bg2">
                        <a:lumMod val="10000"/>
                      </a:schemeClr>
                    </a:solidFill>
                  </a:rPr>
                  <a:t>(16)</a:t>
                </a:r>
                <a:r>
                  <a:rPr lang="vi-VN" sz="2000" b="0">
                    <a:solidFill>
                      <a:schemeClr val="bg2">
                        <a:lumMod val="10000"/>
                      </a:schemeClr>
                    </a:solidFill>
                  </a:rPr>
                  <a:t> = 1111001110100100</a:t>
                </a:r>
                <a:r>
                  <a:rPr lang="vi-VN" sz="2000" b="0" baseline="-25000">
                    <a:solidFill>
                      <a:schemeClr val="bg2">
                        <a:lumMod val="10000"/>
                      </a:schemeClr>
                    </a:solidFill>
                  </a:rPr>
                  <a:t>(2) </a:t>
                </a:r>
              </a:p>
              <a:p>
                <a:endParaRPr lang="vi-VN" sz="2000" b="0" baseline="-25000">
                  <a:solidFill>
                    <a:schemeClr val="bg2">
                      <a:lumMod val="10000"/>
                    </a:schemeClr>
                  </a:solidFill>
                  <a:effectLst/>
                </a:endParaRPr>
              </a:p>
              <a:p>
                <a:r>
                  <a:rPr lang="vi-VN" sz="2000" b="0">
                    <a:solidFill>
                      <a:schemeClr val="bg2">
                        <a:lumMod val="10000"/>
                      </a:schemeClr>
                    </a:solidFill>
                  </a:rPr>
                  <a:t>	Vì chỉ có m</a:t>
                </a:r>
                <a:r>
                  <a:rPr lang="vi-VN" sz="2000" b="0" baseline="-25000">
                    <a:solidFill>
                      <a:schemeClr val="bg2">
                        <a:lumMod val="10000"/>
                      </a:schemeClr>
                    </a:solidFill>
                  </a:rPr>
                  <a:t>3</a:t>
                </a:r>
                <a:r>
                  <a:rPr lang="vi-VN" sz="2000" b="0">
                    <a:solidFill>
                      <a:schemeClr val="bg2">
                        <a:lumMod val="10000"/>
                      </a:schemeClr>
                    </a:solidFill>
                  </a:rPr>
                  <a:t> có dư thừa dữ liệu yêu cầu, A giải mã c thành m</a:t>
                </a:r>
                <a:r>
                  <a:rPr lang="vi-VN" sz="2000" b="0" baseline="-25000">
                    <a:solidFill>
                      <a:schemeClr val="bg2">
                        <a:lumMod val="10000"/>
                      </a:schemeClr>
                    </a:solidFill>
                  </a:rPr>
                  <a:t>3</a:t>
                </a:r>
                <a:r>
                  <a:rPr lang="vi-VN" sz="2000" b="0">
                    <a:solidFill>
                      <a:schemeClr val="bg2">
                        <a:lumMod val="10000"/>
                      </a:schemeClr>
                    </a:solidFill>
                  </a:rPr>
                  <a:t> (bỏ 6 bit lặp cuối cùng) và phục hồi bản rõ ban đầu là m = 1001111001</a:t>
                </a:r>
                <a:r>
                  <a:rPr lang="vi-VN" sz="2000" b="0" baseline="-25000">
                    <a:solidFill>
                      <a:schemeClr val="bg2">
                        <a:lumMod val="10000"/>
                      </a:schemeClr>
                    </a:solidFill>
                  </a:rPr>
                  <a:t>(2)</a:t>
                </a:r>
                <a:r>
                  <a:rPr lang="vi-VN" sz="2000" b="0">
                    <a:solidFill>
                      <a:schemeClr val="bg2">
                        <a:lumMod val="10000"/>
                      </a:schemeClr>
                    </a:solidFill>
                  </a:rPr>
                  <a:t> </a:t>
                </a:r>
              </a:p>
              <a:p>
                <a:r>
                  <a:rPr lang="vi-VN" sz="2000" b="0">
                    <a:solidFill>
                      <a:schemeClr val="bg2">
                        <a:lumMod val="10000"/>
                      </a:schemeClr>
                    </a:solidFill>
                  </a:rPr>
                  <a:t>= 633</a:t>
                </a:r>
                <a:r>
                  <a:rPr lang="vi-VN" sz="2000" b="0" baseline="-25000">
                    <a:solidFill>
                      <a:schemeClr val="bg2">
                        <a:lumMod val="10000"/>
                      </a:schemeClr>
                    </a:solidFill>
                  </a:rPr>
                  <a:t>(10) </a:t>
                </a:r>
                <a:endParaRPr lang="vi-VN" sz="2000" b="0" baseline="-25000">
                  <a:solidFill>
                    <a:schemeClr val="bg2">
                      <a:lumMod val="10000"/>
                    </a:schemeClr>
                  </a:solidFill>
                  <a:effectLst/>
                </a:endParaRPr>
              </a:p>
              <a:p>
                <a:endParaRPr lang="en-US" sz="2000" b="0" dirty="0">
                  <a:solidFill>
                    <a:schemeClr val="tx1">
                      <a:lumMod val="95000"/>
                      <a:lumOff val="5000"/>
                    </a:schemeClr>
                  </a:solidFill>
                  <a:cs typeface="Arial" panose="020B0604020202020204" pitchFamily="34" charset="0"/>
                </a:endParaRPr>
              </a:p>
            </p:txBody>
          </p:sp>
        </mc:Choice>
        <mc:Fallback xmlns="">
          <p:sp>
            <p:nvSpPr>
              <p:cNvPr id="8" name="Title 3">
                <a:extLst>
                  <a:ext uri="{FF2B5EF4-FFF2-40B4-BE49-F238E27FC236}">
                    <a16:creationId xmlns:a16="http://schemas.microsoft.com/office/drawing/2014/main" id="{86584220-B77F-EA44-B616-EB6887FF7CB9}"/>
                  </a:ext>
                </a:extLst>
              </p:cNvPr>
              <p:cNvSpPr txBox="1">
                <a:spLocks noRot="1" noChangeAspect="1" noMove="1" noResize="1" noEditPoints="1" noAdjustHandles="1" noChangeArrowheads="1" noChangeShapeType="1" noTextEdit="1"/>
              </p:cNvSpPr>
              <p:nvPr/>
            </p:nvSpPr>
            <p:spPr>
              <a:xfrm>
                <a:off x="387477" y="1213826"/>
                <a:ext cx="8521446" cy="4972382"/>
              </a:xfrm>
              <a:prstGeom prst="rect">
                <a:avLst/>
              </a:prstGeom>
              <a:blipFill>
                <a:blip r:embed="rId2"/>
                <a:stretch>
                  <a:fillRect l="-893" t="-2036" b="-2036"/>
                </a:stretch>
              </a:blipFill>
            </p:spPr>
            <p:txBody>
              <a:bodyPr/>
              <a:lstStyle/>
              <a:p>
                <a:r>
                  <a:rPr lang="en-VN">
                    <a:noFill/>
                  </a:rPr>
                  <a:t> </a:t>
                </a:r>
              </a:p>
            </p:txBody>
          </p:sp>
        </mc:Fallback>
      </mc:AlternateContent>
    </p:spTree>
    <p:extLst>
      <p:ext uri="{BB962C8B-B14F-4D97-AF65-F5344CB8AC3E}">
        <p14:creationId xmlns:p14="http://schemas.microsoft.com/office/powerpoint/2010/main" val="244683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24/48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Ví dụ</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2000">
                    <a:solidFill>
                      <a:schemeClr val="bg2">
                        <a:lumMod val="10000"/>
                      </a:schemeClr>
                    </a:solidFill>
                  </a:rPr>
                  <a:t>	Ví dụ: </a:t>
                </a:r>
                <a:r>
                  <a:rPr lang="vi-VN" sz="2000" b="0">
                    <a:solidFill>
                      <a:schemeClr val="bg2">
                        <a:lumMod val="10000"/>
                      </a:schemeClr>
                    </a:solidFill>
                  </a:rPr>
                  <a:t>Cho p = 7, q = 19, n = 133, thông điệp c = 4. Giãi mã thông điệp trên. M</a:t>
                </a:r>
              </a:p>
              <a:p>
                <a:endParaRPr lang="vi-VN" sz="2000" b="0">
                  <a:solidFill>
                    <a:schemeClr val="bg2">
                      <a:lumMod val="10000"/>
                    </a:schemeClr>
                  </a:solidFill>
                </a:endParaRPr>
              </a:p>
              <a:p>
                <a:r>
                  <a:rPr lang="vi-VN" sz="2000" b="0">
                    <a:solidFill>
                      <a:schemeClr val="bg2">
                        <a:lumMod val="10000"/>
                      </a:schemeClr>
                    </a:solidFill>
                  </a:rPr>
                  <a:t>	Dựa vào thuật toán Euclide mở rộng tìm được</a:t>
                </a:r>
                <a:br>
                  <a:rPr lang="vi-VN" sz="2000" b="0">
                    <a:solidFill>
                      <a:schemeClr val="bg2">
                        <a:lumMod val="10000"/>
                      </a:schemeClr>
                    </a:solidFill>
                  </a:rPr>
                </a:br>
                <a:r>
                  <a:rPr lang="vi-VN" sz="2000" b="0">
                    <a:solidFill>
                      <a:schemeClr val="bg2">
                        <a:lumMod val="10000"/>
                      </a:schemeClr>
                    </a:solidFill>
                  </a:rPr>
                  <a:t>		a= -8, b = 3</a:t>
                </a:r>
                <a:br>
                  <a:rPr lang="vi-VN" sz="2000" b="0">
                    <a:solidFill>
                      <a:schemeClr val="bg2">
                        <a:lumMod val="10000"/>
                      </a:schemeClr>
                    </a:solidFill>
                  </a:rPr>
                </a:br>
                <a:r>
                  <a:rPr lang="vi-VN" sz="2000" b="0">
                    <a:solidFill>
                      <a:schemeClr val="bg2">
                        <a:lumMod val="10000"/>
                      </a:schemeClr>
                    </a:solidFill>
                  </a:rPr>
                  <a:t>		p= 7, q = 19 </a:t>
                </a:r>
                <a:endParaRPr lang="vi-VN" sz="2000" b="0">
                  <a:solidFill>
                    <a:schemeClr val="bg2">
                      <a:lumMod val="10000"/>
                    </a:schemeClr>
                  </a:solidFill>
                  <a:effectLst/>
                </a:endParaRPr>
              </a:p>
              <a:p>
                <a:r>
                  <a:rPr lang="vi-VN" sz="2000" b="0">
                    <a:solidFill>
                      <a:schemeClr val="bg2">
                        <a:lumMod val="10000"/>
                      </a:schemeClr>
                    </a:solidFill>
                  </a:rPr>
                  <a:t>	Tính:</a:t>
                </a:r>
              </a:p>
              <a:p>
                <a:br>
                  <a:rPr lang="vi-VN" sz="2000" b="0">
                    <a:solidFill>
                      <a:schemeClr val="bg2">
                        <a:lumMod val="10000"/>
                      </a:schemeClr>
                    </a:solidFill>
                  </a:rPr>
                </a:br>
                <a:r>
                  <a:rPr lang="vi-VN" sz="2000" b="0">
                    <a:solidFill>
                      <a:schemeClr val="bg2">
                        <a:lumMod val="10000"/>
                      </a:schemeClr>
                    </a:solidFill>
                  </a:rPr>
                  <a:t>	r=</a:t>
                </a:r>
                <a:r>
                  <a:rPr lang="en-US" sz="2000">
                    <a:solidFill>
                      <a:schemeClr val="tx1"/>
                    </a:solidFill>
                  </a:rPr>
                  <a:t> </a:t>
                </a:r>
                <a14:m>
                  <m:oMath xmlns:m="http://schemas.openxmlformats.org/officeDocument/2006/math">
                    <m:sSup>
                      <m:sSupPr>
                        <m:ctrlPr>
                          <a:rPr lang="en-US" sz="2000" b="0" i="1">
                            <a:solidFill>
                              <a:schemeClr val="tx1"/>
                            </a:solidFill>
                            <a:latin typeface="Cambria Math" panose="02040503050406030204" pitchFamily="18" charset="0"/>
                          </a:rPr>
                        </m:ctrlPr>
                      </m:sSupPr>
                      <m:e>
                        <m:r>
                          <a:rPr lang="en-US" sz="2000" b="0" i="1">
                            <a:solidFill>
                              <a:schemeClr val="tx1"/>
                            </a:solidFill>
                            <a:latin typeface="Cambria Math" panose="02040503050406030204" pitchFamily="18" charset="0"/>
                          </a:rPr>
                          <m:t>𝐶</m:t>
                        </m:r>
                      </m:e>
                      <m:sup>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𝑝</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1</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4</m:t>
                        </m:r>
                      </m:sup>
                    </m:sSup>
                    <m:r>
                      <a:rPr lang="en-US" sz="2000" b="0" i="1">
                        <a:solidFill>
                          <a:schemeClr val="tx1"/>
                        </a:solidFill>
                        <a:latin typeface="Cambria Math" panose="02040503050406030204" pitchFamily="18" charset="0"/>
                      </a:rPr>
                      <m:t> </m:t>
                    </m:r>
                  </m:oMath>
                </a14:m>
                <a:r>
                  <a:rPr lang="vi-VN" sz="2000" b="0">
                    <a:solidFill>
                      <a:schemeClr val="bg2">
                        <a:lumMod val="10000"/>
                      </a:schemeClr>
                    </a:solidFill>
                  </a:rPr>
                  <a:t>mod p = </a:t>
                </a:r>
                <a14:m>
                  <m:oMath xmlns:m="http://schemas.openxmlformats.org/officeDocument/2006/math">
                    <m:sSup>
                      <m:sSupPr>
                        <m:ctrlPr>
                          <a:rPr lang="en-US" sz="2000" b="0" i="1">
                            <a:solidFill>
                              <a:schemeClr val="tx1"/>
                            </a:solidFill>
                            <a:latin typeface="Cambria Math" panose="02040503050406030204" pitchFamily="18" charset="0"/>
                          </a:rPr>
                        </m:ctrlPr>
                      </m:sSupPr>
                      <m:e>
                        <m:r>
                          <a:rPr lang="en-US" sz="2000" b="0" i="1">
                            <a:solidFill>
                              <a:schemeClr val="tx1"/>
                            </a:solidFill>
                            <a:latin typeface="Cambria Math" panose="02040503050406030204" pitchFamily="18" charset="0"/>
                          </a:rPr>
                          <m:t>4</m:t>
                        </m:r>
                      </m:e>
                      <m:sup>
                        <m:r>
                          <a:rPr lang="en-US" sz="2000" b="0">
                            <a:solidFill>
                              <a:schemeClr val="tx1"/>
                            </a:solidFill>
                            <a:latin typeface="Cambria Math" panose="02040503050406030204" pitchFamily="18" charset="0"/>
                          </a:rPr>
                          <m:t>(</m:t>
                        </m:r>
                        <m:r>
                          <a:rPr lang="en-US" sz="2000" b="0" i="0">
                            <a:solidFill>
                              <a:schemeClr val="tx1"/>
                            </a:solidFill>
                            <a:latin typeface="Cambria Math" panose="02040503050406030204" pitchFamily="18" charset="0"/>
                          </a:rPr>
                          <m:t>7</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1</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4</m:t>
                        </m:r>
                      </m:sup>
                    </m:sSup>
                    <m:r>
                      <a:rPr lang="en-US" sz="2000" b="0" i="1">
                        <a:solidFill>
                          <a:schemeClr val="tx1"/>
                        </a:solidFill>
                        <a:latin typeface="Cambria Math" panose="02040503050406030204" pitchFamily="18" charset="0"/>
                      </a:rPr>
                      <m:t> </m:t>
                    </m:r>
                  </m:oMath>
                </a14:m>
                <a:r>
                  <a:rPr lang="vi-VN" sz="2000" b="0">
                    <a:solidFill>
                      <a:schemeClr val="bg2">
                        <a:lumMod val="10000"/>
                      </a:schemeClr>
                    </a:solidFill>
                  </a:rPr>
                  <a:t>mod 7 = 2 </a:t>
                </a:r>
                <a:endParaRPr lang="vi-VN" sz="2000" b="0">
                  <a:solidFill>
                    <a:schemeClr val="bg2">
                      <a:lumMod val="10000"/>
                    </a:schemeClr>
                  </a:solidFill>
                  <a:effectLst/>
                </a:endParaRPr>
              </a:p>
              <a:p>
                <a:r>
                  <a:rPr lang="en-US" sz="2000" b="0">
                    <a:solidFill>
                      <a:schemeClr val="bg2">
                        <a:lumMod val="10000"/>
                      </a:schemeClr>
                    </a:solidFill>
                  </a:rPr>
                  <a:t>	s=</a:t>
                </a:r>
                <a:r>
                  <a:rPr lang="en-US" sz="2000" b="0">
                    <a:solidFill>
                      <a:schemeClr val="tx1"/>
                    </a:solidFill>
                  </a:rPr>
                  <a:t> </a:t>
                </a:r>
                <a14:m>
                  <m:oMath xmlns:m="http://schemas.openxmlformats.org/officeDocument/2006/math">
                    <m:sSup>
                      <m:sSupPr>
                        <m:ctrlPr>
                          <a:rPr lang="en-US" sz="2000" b="0" i="1">
                            <a:solidFill>
                              <a:schemeClr val="tx1"/>
                            </a:solidFill>
                            <a:latin typeface="Cambria Math" panose="02040503050406030204" pitchFamily="18" charset="0"/>
                          </a:rPr>
                        </m:ctrlPr>
                      </m:sSupPr>
                      <m:e>
                        <m:r>
                          <a:rPr lang="en-US" sz="2000" b="0" i="1">
                            <a:solidFill>
                              <a:schemeClr val="tx1"/>
                            </a:solidFill>
                            <a:latin typeface="Cambria Math" panose="02040503050406030204" pitchFamily="18" charset="0"/>
                          </a:rPr>
                          <m:t>𝐶</m:t>
                        </m:r>
                      </m:e>
                      <m:sup>
                        <m:r>
                          <a:rPr lang="en-US" sz="2000" b="0">
                            <a:solidFill>
                              <a:schemeClr val="tx1"/>
                            </a:solidFill>
                            <a:latin typeface="Cambria Math" panose="02040503050406030204" pitchFamily="18" charset="0"/>
                          </a:rPr>
                          <m:t>(</m:t>
                        </m:r>
                        <m:r>
                          <m:rPr>
                            <m:sty m:val="p"/>
                          </m:rPr>
                          <a:rPr lang="en-US" sz="2000" b="0" i="0">
                            <a:solidFill>
                              <a:schemeClr val="tx1"/>
                            </a:solidFill>
                            <a:latin typeface="Cambria Math" panose="02040503050406030204" pitchFamily="18" charset="0"/>
                          </a:rPr>
                          <m:t>q</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1</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4</m:t>
                        </m:r>
                      </m:sup>
                    </m:sSup>
                    <m:r>
                      <a:rPr lang="en-US" sz="2000" b="0" i="1">
                        <a:solidFill>
                          <a:schemeClr val="tx1"/>
                        </a:solidFill>
                        <a:latin typeface="Cambria Math" panose="02040503050406030204" pitchFamily="18" charset="0"/>
                      </a:rPr>
                      <m:t> </m:t>
                    </m:r>
                  </m:oMath>
                </a14:m>
                <a:r>
                  <a:rPr lang="en-US" sz="2000" b="0">
                    <a:solidFill>
                      <a:schemeClr val="bg2">
                        <a:lumMod val="10000"/>
                      </a:schemeClr>
                    </a:solidFill>
                  </a:rPr>
                  <a:t>mod q =</a:t>
                </a:r>
                <a:r>
                  <a:rPr lang="en-US" sz="2000" b="0">
                    <a:solidFill>
                      <a:schemeClr val="tx1"/>
                    </a:solidFill>
                  </a:rPr>
                  <a:t> </a:t>
                </a:r>
                <a14:m>
                  <m:oMath xmlns:m="http://schemas.openxmlformats.org/officeDocument/2006/math">
                    <m:sSup>
                      <m:sSupPr>
                        <m:ctrlPr>
                          <a:rPr lang="en-US" sz="2000" b="0" i="1">
                            <a:solidFill>
                              <a:schemeClr val="tx1"/>
                            </a:solidFill>
                            <a:latin typeface="Cambria Math" panose="02040503050406030204" pitchFamily="18" charset="0"/>
                          </a:rPr>
                        </m:ctrlPr>
                      </m:sSupPr>
                      <m:e>
                        <m:r>
                          <a:rPr lang="en-US" sz="2000" b="0" i="1">
                            <a:solidFill>
                              <a:schemeClr val="tx1"/>
                            </a:solidFill>
                            <a:latin typeface="Cambria Math" panose="02040503050406030204" pitchFamily="18" charset="0"/>
                          </a:rPr>
                          <m:t>4</m:t>
                        </m:r>
                      </m:e>
                      <m:sup>
                        <m:r>
                          <a:rPr lang="en-US" sz="2000" b="0">
                            <a:solidFill>
                              <a:schemeClr val="tx1"/>
                            </a:solidFill>
                            <a:latin typeface="Cambria Math" panose="02040503050406030204" pitchFamily="18" charset="0"/>
                          </a:rPr>
                          <m:t>(</m:t>
                        </m:r>
                        <m:r>
                          <a:rPr lang="en-US" sz="2000" b="0" i="0">
                            <a:solidFill>
                              <a:schemeClr val="tx1"/>
                            </a:solidFill>
                            <a:latin typeface="Cambria Math" panose="02040503050406030204" pitchFamily="18" charset="0"/>
                          </a:rPr>
                          <m:t>19</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1</m:t>
                        </m:r>
                        <m:r>
                          <a:rPr lang="en-US" sz="2000" b="0">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4</m:t>
                        </m:r>
                      </m:sup>
                    </m:sSup>
                    <m:r>
                      <a:rPr lang="en-US" sz="2000" b="0" i="1">
                        <a:solidFill>
                          <a:schemeClr val="tx1"/>
                        </a:solidFill>
                        <a:latin typeface="Cambria Math" panose="02040503050406030204" pitchFamily="18" charset="0"/>
                      </a:rPr>
                      <m:t> </m:t>
                    </m:r>
                  </m:oMath>
                </a14:m>
                <a:r>
                  <a:rPr lang="en-US" sz="2000" b="0">
                    <a:solidFill>
                      <a:schemeClr val="bg2">
                        <a:lumMod val="10000"/>
                      </a:schemeClr>
                    </a:solidFill>
                  </a:rPr>
                  <a:t>mod 19 = 17</a:t>
                </a:r>
                <a:br>
                  <a:rPr lang="en-US" sz="2000" b="0">
                    <a:solidFill>
                      <a:schemeClr val="bg2">
                        <a:lumMod val="10000"/>
                      </a:schemeClr>
                    </a:solidFill>
                  </a:rPr>
                </a:br>
                <a:r>
                  <a:rPr lang="en-US" sz="2000" b="0">
                    <a:solidFill>
                      <a:schemeClr val="bg2">
                        <a:lumMod val="10000"/>
                      </a:schemeClr>
                    </a:solidFill>
                  </a:rPr>
                  <a:t>	x= (aps+bqr) mod n = (-952 + 114) mod 133 = 93</a:t>
                </a:r>
              </a:p>
              <a:p>
                <a:r>
                  <a:rPr lang="en-US" sz="2000" b="0">
                    <a:solidFill>
                      <a:schemeClr val="bg2">
                        <a:lumMod val="10000"/>
                      </a:schemeClr>
                    </a:solidFill>
                  </a:rPr>
                  <a:t>	y= (aps-bqr) mod n = (-952 – (114)) mod 133 = 131</a:t>
                </a:r>
              </a:p>
              <a:p>
                <a:endParaRPr lang="en-US" sz="2000" b="0">
                  <a:solidFill>
                    <a:schemeClr val="bg2">
                      <a:lumMod val="10000"/>
                    </a:schemeClr>
                  </a:solidFill>
                </a:endParaRPr>
              </a:p>
              <a:p>
                <a:r>
                  <a:rPr lang="en-US" sz="2000" b="0">
                    <a:solidFill>
                      <a:schemeClr val="bg2">
                        <a:lumMod val="10000"/>
                      </a:schemeClr>
                    </a:solidFill>
                  </a:rPr>
                  <a:t>	m</a:t>
                </a:r>
                <a:r>
                  <a:rPr lang="en-US" sz="2000" b="0" baseline="-25000">
                    <a:solidFill>
                      <a:schemeClr val="bg2">
                        <a:lumMod val="10000"/>
                      </a:schemeClr>
                    </a:solidFill>
                  </a:rPr>
                  <a:t>1</a:t>
                </a:r>
                <a:r>
                  <a:rPr lang="en-US" sz="2000" b="0">
                    <a:solidFill>
                      <a:schemeClr val="bg2">
                        <a:lumMod val="10000"/>
                      </a:schemeClr>
                    </a:solidFill>
                  </a:rPr>
                  <a:t>= x = 93</a:t>
                </a:r>
                <a:br>
                  <a:rPr lang="en-US" sz="2000" b="0">
                    <a:solidFill>
                      <a:schemeClr val="bg2">
                        <a:lumMod val="10000"/>
                      </a:schemeClr>
                    </a:solidFill>
                  </a:rPr>
                </a:br>
                <a:r>
                  <a:rPr lang="en-US" sz="2000" b="0">
                    <a:solidFill>
                      <a:schemeClr val="bg2">
                        <a:lumMod val="10000"/>
                      </a:schemeClr>
                    </a:solidFill>
                  </a:rPr>
                  <a:t>	m</a:t>
                </a:r>
                <a:r>
                  <a:rPr lang="en-US" sz="2000" b="0" baseline="-25000">
                    <a:solidFill>
                      <a:schemeClr val="bg2">
                        <a:lumMod val="10000"/>
                      </a:schemeClr>
                    </a:solidFill>
                  </a:rPr>
                  <a:t>2</a:t>
                </a:r>
                <a:r>
                  <a:rPr lang="en-US" sz="2000" b="0">
                    <a:solidFill>
                      <a:schemeClr val="bg2">
                        <a:lumMod val="10000"/>
                      </a:schemeClr>
                    </a:solidFill>
                  </a:rPr>
                  <a:t>= -x mod n= -93 mod  133 = 40</a:t>
                </a:r>
                <a:br>
                  <a:rPr lang="en-US" sz="2000" b="0">
                    <a:solidFill>
                      <a:schemeClr val="bg2">
                        <a:lumMod val="10000"/>
                      </a:schemeClr>
                    </a:solidFill>
                  </a:rPr>
                </a:br>
                <a:r>
                  <a:rPr lang="en-US" sz="2000" b="0">
                    <a:solidFill>
                      <a:schemeClr val="bg2">
                        <a:lumMod val="10000"/>
                      </a:schemeClr>
                    </a:solidFill>
                  </a:rPr>
                  <a:t>	m</a:t>
                </a:r>
                <a:r>
                  <a:rPr lang="en-US" sz="2000" b="0" baseline="-25000">
                    <a:solidFill>
                      <a:schemeClr val="bg2">
                        <a:lumMod val="10000"/>
                      </a:schemeClr>
                    </a:solidFill>
                  </a:rPr>
                  <a:t>3</a:t>
                </a:r>
                <a:r>
                  <a:rPr lang="en-US" sz="2000" b="0">
                    <a:solidFill>
                      <a:schemeClr val="bg2">
                        <a:lumMod val="10000"/>
                      </a:schemeClr>
                    </a:solidFill>
                  </a:rPr>
                  <a:t>= y = 131</a:t>
                </a:r>
                <a:br>
                  <a:rPr lang="en-US" sz="2000" b="0">
                    <a:solidFill>
                      <a:schemeClr val="bg2">
                        <a:lumMod val="10000"/>
                      </a:schemeClr>
                    </a:solidFill>
                  </a:rPr>
                </a:br>
                <a:r>
                  <a:rPr lang="en-US" sz="2000" b="0">
                    <a:solidFill>
                      <a:schemeClr val="bg2">
                        <a:lumMod val="10000"/>
                      </a:schemeClr>
                    </a:solidFill>
                  </a:rPr>
                  <a:t>	m</a:t>
                </a:r>
                <a:r>
                  <a:rPr lang="en-US" sz="2000" b="0" baseline="-25000">
                    <a:solidFill>
                      <a:schemeClr val="bg2">
                        <a:lumMod val="10000"/>
                      </a:schemeClr>
                    </a:solidFill>
                  </a:rPr>
                  <a:t>4</a:t>
                </a:r>
                <a:r>
                  <a:rPr lang="en-US" sz="2000" b="0">
                    <a:solidFill>
                      <a:schemeClr val="bg2">
                        <a:lumMod val="10000"/>
                      </a:schemeClr>
                    </a:solidFill>
                  </a:rPr>
                  <a:t>= -y mod n = -131 mod 133 = 2</a:t>
                </a:r>
              </a:p>
              <a:p>
                <a:endParaRPr lang="en-US" sz="2000" b="0" dirty="0">
                  <a:solidFill>
                    <a:schemeClr val="bg2">
                      <a:lumMod val="10000"/>
                    </a:schemeClr>
                  </a:solidFill>
                  <a:cs typeface="Arial" panose="020B0604020202020204" pitchFamily="34" charset="0"/>
                </a:endParaRPr>
              </a:p>
            </p:txBody>
          </p:sp>
        </mc:Choice>
        <mc:Fallback xmlns="">
          <p:sp>
            <p:nvSpPr>
              <p:cNvPr id="8" name="Title 3">
                <a:extLst>
                  <a:ext uri="{FF2B5EF4-FFF2-40B4-BE49-F238E27FC236}">
                    <a16:creationId xmlns:a16="http://schemas.microsoft.com/office/drawing/2014/main" id="{86584220-B77F-EA44-B616-EB6887FF7CB9}"/>
                  </a:ext>
                </a:extLst>
              </p:cNvPr>
              <p:cNvSpPr txBox="1">
                <a:spLocks noRot="1" noChangeAspect="1" noMove="1" noResize="1" noEditPoints="1" noAdjustHandles="1" noChangeArrowheads="1" noChangeShapeType="1" noTextEdit="1"/>
              </p:cNvSpPr>
              <p:nvPr/>
            </p:nvSpPr>
            <p:spPr>
              <a:xfrm>
                <a:off x="387477" y="1213826"/>
                <a:ext cx="8521446" cy="4972382"/>
              </a:xfrm>
              <a:prstGeom prst="rect">
                <a:avLst/>
              </a:prstGeom>
              <a:blipFill>
                <a:blip r:embed="rId2"/>
                <a:stretch>
                  <a:fillRect l="-744" t="-1272"/>
                </a:stretch>
              </a:blipFill>
            </p:spPr>
            <p:txBody>
              <a:bodyPr/>
              <a:lstStyle/>
              <a:p>
                <a:r>
                  <a:rPr lang="en-VN">
                    <a:noFill/>
                  </a:rPr>
                  <a:t> </a:t>
                </a:r>
              </a:p>
            </p:txBody>
          </p:sp>
        </mc:Fallback>
      </mc:AlternateContent>
    </p:spTree>
    <p:extLst>
      <p:ext uri="{BB962C8B-B14F-4D97-AF65-F5344CB8AC3E}">
        <p14:creationId xmlns:p14="http://schemas.microsoft.com/office/powerpoint/2010/main" val="4142570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4DEA7-762B-47E8-9874-961DF7C017C7}"/>
              </a:ext>
            </a:extLst>
          </p:cNvPr>
          <p:cNvSpPr>
            <a:spLocks noGrp="1"/>
          </p:cNvSpPr>
          <p:nvPr>
            <p:ph type="title"/>
          </p:nvPr>
        </p:nvSpPr>
        <p:spPr/>
        <p:txBody>
          <a:bodyPr/>
          <a:lstStyle/>
          <a:p>
            <a:r>
              <a:rPr lang="en-US"/>
              <a:t>Hệ mật mã Rabin</a:t>
            </a:r>
            <a:endParaRPr lang="vi-VN"/>
          </a:p>
        </p:txBody>
      </p:sp>
      <p:sp>
        <p:nvSpPr>
          <p:cNvPr id="3" name="Chỗ dành sẵn cho Nội dung 2">
            <a:extLst>
              <a:ext uri="{FF2B5EF4-FFF2-40B4-BE49-F238E27FC236}">
                <a16:creationId xmlns:a16="http://schemas.microsoft.com/office/drawing/2014/main" id="{57C1C570-39D7-482F-BF0C-782293ED7410}"/>
              </a:ext>
            </a:extLst>
          </p:cNvPr>
          <p:cNvSpPr>
            <a:spLocks noGrp="1"/>
          </p:cNvSpPr>
          <p:nvPr>
            <p:ph sz="half" idx="1"/>
          </p:nvPr>
        </p:nvSpPr>
        <p:spPr>
          <a:xfrm>
            <a:off x="595884" y="1533017"/>
            <a:ext cx="7962190" cy="4351338"/>
          </a:xfrm>
        </p:spPr>
        <p:txBody>
          <a:bodyPr/>
          <a:lstStyle/>
          <a:p>
            <a:pPr marL="0" indent="0" algn="ctr">
              <a:buNone/>
            </a:pPr>
            <a:r>
              <a:rPr lang="vi-VN"/>
              <a:t>Coding !</a:t>
            </a:r>
          </a:p>
          <a:p>
            <a:pPr>
              <a:buFont typeface="Wingdings" pitchFamily="2" charset="2"/>
              <a:buChar char="v"/>
            </a:pPr>
            <a:r>
              <a:rPr lang="vi-VN">
                <a:solidFill>
                  <a:srgbClr val="FF0000"/>
                </a:solidFill>
              </a:rPr>
              <a:t> Cải tiến thuật toán</a:t>
            </a:r>
          </a:p>
          <a:p>
            <a:pPr>
              <a:buFont typeface="Wingdings" pitchFamily="2" charset="2"/>
              <a:buChar char="ü"/>
            </a:pPr>
            <a:r>
              <a:rPr lang="vi-VN" sz="2000"/>
              <a:t>Ngoài việc chỉ lấy thông điệp m là 1 số nguyên thì nhóm chúng em có cải tiến thuật toán với thông điệp là 1 xâu ký tự char</a:t>
            </a:r>
          </a:p>
          <a:p>
            <a:pPr>
              <a:buFont typeface="Wingdings" pitchFamily="2" charset="2"/>
              <a:buChar char="ü"/>
            </a:pPr>
            <a:r>
              <a:rPr lang="vi-VN" sz="2000"/>
              <a:t>Khi tiến hành mã hoá, từng ký tự sẽ được cắt ra đơn lẻ và quy đổi sang hệ thập phân theo bộ ký tự ASCII, sau đó sẽ ghép các số đó theo đúng thứ tự thành 1 số nguyên hoàn chỉnh</a:t>
            </a:r>
          </a:p>
          <a:p>
            <a:pPr>
              <a:buFont typeface="Wingdings" pitchFamily="2" charset="2"/>
              <a:buChar char="ü"/>
            </a:pPr>
            <a:r>
              <a:rPr lang="vi-VN" sz="2000"/>
              <a:t>Quá trình giải mã thêm bước quy đổi về bộ mã ký tự ASCII, tương tự như mã hoá</a:t>
            </a:r>
          </a:p>
        </p:txBody>
      </p:sp>
      <p:sp>
        <p:nvSpPr>
          <p:cNvPr id="4" name="Title 3">
            <a:extLst>
              <a:ext uri="{FF2B5EF4-FFF2-40B4-BE49-F238E27FC236}">
                <a16:creationId xmlns:a16="http://schemas.microsoft.com/office/drawing/2014/main" id="{314F1620-D44F-A24E-B6BA-1974EE9BFFFE}"/>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Ví dụ</a:t>
            </a:r>
          </a:p>
        </p:txBody>
      </p:sp>
      <p:sp>
        <p:nvSpPr>
          <p:cNvPr id="5" name="Title 1">
            <a:extLst>
              <a:ext uri="{FF2B5EF4-FFF2-40B4-BE49-F238E27FC236}">
                <a16:creationId xmlns:a16="http://schemas.microsoft.com/office/drawing/2014/main" id="{B8473CB7-570C-6B4F-972B-F61634DCBD8B}"/>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25/48</a:t>
            </a:r>
          </a:p>
        </p:txBody>
      </p:sp>
    </p:spTree>
    <p:extLst>
      <p:ext uri="{BB962C8B-B14F-4D97-AF65-F5344CB8AC3E}">
        <p14:creationId xmlns:p14="http://schemas.microsoft.com/office/powerpoint/2010/main" val="894572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2E4A3B-A133-49EC-B4E6-E4AA92970E57}"/>
              </a:ext>
            </a:extLst>
          </p:cNvPr>
          <p:cNvSpPr>
            <a:spLocks noGrp="1"/>
          </p:cNvSpPr>
          <p:nvPr>
            <p:ph type="title"/>
          </p:nvPr>
        </p:nvSpPr>
        <p:spPr/>
        <p:txBody>
          <a:bodyPr/>
          <a:lstStyle/>
          <a:p>
            <a:r>
              <a:rPr lang="en-US"/>
              <a:t>Hệ mật mã Rabin</a:t>
            </a:r>
            <a:br>
              <a:rPr lang="vi-VN"/>
            </a:br>
            <a:endParaRPr lang="vi-VN"/>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77701D37-9AFF-448A-A00A-8604D27B2CF5}"/>
                  </a:ext>
                </a:extLst>
              </p:cNvPr>
              <p:cNvSpPr>
                <a:spLocks noGrp="1"/>
              </p:cNvSpPr>
              <p:nvPr>
                <p:ph sz="half" idx="1"/>
              </p:nvPr>
            </p:nvSpPr>
            <p:spPr>
              <a:xfrm>
                <a:off x="595884" y="1225118"/>
                <a:ext cx="7846780" cy="4659237"/>
              </a:xfrm>
            </p:spPr>
            <p:txBody>
              <a:bodyPr/>
              <a:lstStyle/>
              <a:p>
                <a:r>
                  <a:rPr lang="vi-VN" b="1" u="sng"/>
                  <a:t>Tấn công hệ mã Rabin</a:t>
                </a:r>
              </a:p>
              <a:p>
                <a:pPr>
                  <a:buFontTx/>
                  <a:buChar char="-"/>
                </a:pPr>
                <a:r>
                  <a:rPr lang="vi-VN"/>
                  <a:t>Bắt đầu khai thác từ khóa công khai: </a:t>
                </a:r>
              </a:p>
              <a:p>
                <a:pPr marL="0" indent="0">
                  <a:buNone/>
                </a:pPr>
                <a14:m>
                  <m:oMathPara xmlns:m="http://schemas.openxmlformats.org/officeDocument/2006/math">
                    <m:oMathParaPr>
                      <m:jc m:val="centerGroup"/>
                    </m:oMathParaPr>
                    <m:oMath xmlns:m="http://schemas.openxmlformats.org/officeDocument/2006/math">
                      <m:r>
                        <m:rPr>
                          <m:sty m:val="p"/>
                        </m:rPr>
                        <a:rPr lang="vi-VN">
                          <a:latin typeface="Cambria Math" panose="02040503050406030204" pitchFamily="18" charset="0"/>
                        </a:rPr>
                        <m:t>n</m:t>
                      </m:r>
                      <m:r>
                        <a:rPr lang="vi-VN" b="0" i="0" smtClean="0">
                          <a:latin typeface="Cambria Math" panose="02040503050406030204" pitchFamily="18" charset="0"/>
                        </a:rPr>
                        <m:t>=</m:t>
                      </m:r>
                      <m:r>
                        <m:rPr>
                          <m:sty m:val="p"/>
                        </m:rPr>
                        <a:rPr lang="vi-VN" i="1">
                          <a:latin typeface="Cambria Math" panose="02040503050406030204" pitchFamily="18" charset="0"/>
                        </a:rPr>
                        <m:t>pq</m:t>
                      </m:r>
                      <m:r>
                        <a:rPr lang="vi-VN" b="0" i="0" smtClean="0">
                          <a:latin typeface="Cambria Math" panose="02040503050406030204" pitchFamily="18" charset="0"/>
                        </a:rPr>
                        <m:t> </m:t>
                      </m:r>
                    </m:oMath>
                  </m:oMathPara>
                </a14:m>
                <a:endParaRPr lang="vi-VN"/>
              </a:p>
              <a:p>
                <a:pPr marL="0" indent="0">
                  <a:buNone/>
                </a:pPr>
                <a:r>
                  <a:rPr lang="vi-VN"/>
                  <a:t>- Kết hợp với: </a:t>
                </a:r>
                <a14:m>
                  <m:oMath xmlns:m="http://schemas.openxmlformats.org/officeDocument/2006/math">
                    <m:r>
                      <m:rPr>
                        <m:sty m:val="p"/>
                      </m:rPr>
                      <a:rPr lang="vi-VN">
                        <a:latin typeface="Cambria Math" panose="02040503050406030204" pitchFamily="18" charset="0"/>
                      </a:rPr>
                      <m:t>c</m:t>
                    </m:r>
                    <m:r>
                      <a:rPr lang="vi-VN" b="0" i="0" smtClean="0">
                        <a:latin typeface="Cambria Math" panose="02040503050406030204" pitchFamily="18" charset="0"/>
                      </a:rPr>
                      <m:t>=</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m</m:t>
                        </m:r>
                      </m:e>
                      <m:sup>
                        <m:r>
                          <a:rPr lang="vi-VN" i="1">
                            <a:latin typeface="Cambria Math" panose="02040503050406030204" pitchFamily="18" charset="0"/>
                          </a:rPr>
                          <m:t>2</m:t>
                        </m:r>
                      </m:sup>
                    </m:sSup>
                    <m:r>
                      <m:rPr>
                        <m:sty m:val="p"/>
                      </m:rPr>
                      <a:rPr lang="vi-VN" i="1">
                        <a:latin typeface="Cambria Math" panose="02040503050406030204" pitchFamily="18" charset="0"/>
                      </a:rPr>
                      <m:t>mod</m:t>
                    </m:r>
                    <m:r>
                      <a:rPr lang="vi-VN" b="0" i="0" smtClean="0">
                        <a:latin typeface="Cambria Math" panose="02040503050406030204" pitchFamily="18" charset="0"/>
                      </a:rPr>
                      <m:t> </m:t>
                    </m:r>
                    <m:r>
                      <m:rPr>
                        <m:sty m:val="p"/>
                      </m:rPr>
                      <a:rPr lang="vi-VN" i="1">
                        <a:latin typeface="Cambria Math" panose="02040503050406030204" pitchFamily="18" charset="0"/>
                      </a:rPr>
                      <m:t>n</m:t>
                    </m:r>
                    <m:r>
                      <a:rPr lang="vi-VN" b="0" i="0" smtClean="0">
                        <a:latin typeface="Cambria Math" panose="02040503050406030204" pitchFamily="18" charset="0"/>
                      </a:rPr>
                      <m:t> </m:t>
                    </m:r>
                  </m:oMath>
                </a14:m>
                <a:r>
                  <a:rPr lang="vi-VN"/>
                  <a:t> với c là bản mã và m là “tin nhắn”.</a:t>
                </a:r>
              </a:p>
              <a:p>
                <a:pPr>
                  <a:buFontTx/>
                  <a:buChar char="-"/>
                </a:pPr>
                <a:r>
                  <a:rPr lang="vi-VN"/>
                  <a:t>Việc tấn công CCA mục đính tìm ra khóa bí mật tức tính p, q thông qua n và c.</a:t>
                </a:r>
              </a:p>
              <a:p>
                <a:pPr>
                  <a:buFontTx/>
                  <a:buChar char="-"/>
                </a:pPr>
                <a:r>
                  <a:rPr lang="vi-VN"/>
                  <a:t>Người ta chọn bất kì giá trị của m (</a:t>
                </a:r>
                <a14:m>
                  <m:oMath xmlns:m="http://schemas.openxmlformats.org/officeDocument/2006/math">
                    <m:r>
                      <a:rPr lang="vi-VN" i="1" smtClean="0">
                        <a:latin typeface="Cambria Math" panose="02040503050406030204" pitchFamily="18" charset="0"/>
                      </a:rPr>
                      <m:t>1&lt;</m:t>
                    </m:r>
                    <m:r>
                      <a:rPr lang="vi-VN" i="1" smtClean="0">
                        <a:latin typeface="Cambria Math" panose="02040503050406030204" pitchFamily="18" charset="0"/>
                      </a:rPr>
                      <m:t>𝑚</m:t>
                    </m:r>
                    <m:r>
                      <a:rPr lang="vi-VN" i="1" smtClean="0">
                        <a:latin typeface="Cambria Math" panose="02040503050406030204" pitchFamily="18" charset="0"/>
                      </a:rPr>
                      <m:t>&lt;</m:t>
                    </m:r>
                    <m:r>
                      <a:rPr lang="vi-VN" i="1" smtClean="0">
                        <a:latin typeface="Cambria Math" panose="02040503050406030204" pitchFamily="18" charset="0"/>
                      </a:rPr>
                      <m:t>𝑛</m:t>
                    </m:r>
                  </m:oMath>
                </a14:m>
                <a:r>
                  <a:rPr lang="vi-VN"/>
                  <a:t>) để tính c.</a:t>
                </a:r>
              </a:p>
              <a:p>
                <a:pPr>
                  <a:buFontTx/>
                  <a:buChar char="-"/>
                </a:pPr>
                <a:endParaRPr lang="vi-VN"/>
              </a:p>
            </p:txBody>
          </p:sp>
        </mc:Choice>
        <mc:Fallback xmlns="">
          <p:sp>
            <p:nvSpPr>
              <p:cNvPr id="3" name="Chỗ dành sẵn cho Nội dung 2">
                <a:extLst>
                  <a:ext uri="{FF2B5EF4-FFF2-40B4-BE49-F238E27FC236}">
                    <a16:creationId xmlns:a16="http://schemas.microsoft.com/office/drawing/2014/main" id="{77701D37-9AFF-448A-A00A-8604D27B2CF5}"/>
                  </a:ext>
                </a:extLst>
              </p:cNvPr>
              <p:cNvSpPr>
                <a:spLocks noGrp="1" noRot="1" noChangeAspect="1" noMove="1" noResize="1" noEditPoints="1" noAdjustHandles="1" noChangeArrowheads="1" noChangeShapeType="1" noTextEdit="1"/>
              </p:cNvSpPr>
              <p:nvPr>
                <p:ph sz="half" idx="1"/>
              </p:nvPr>
            </p:nvSpPr>
            <p:spPr>
              <a:xfrm>
                <a:off x="595884" y="1225118"/>
                <a:ext cx="7846780" cy="4659237"/>
              </a:xfrm>
              <a:blipFill>
                <a:blip r:embed="rId2"/>
                <a:stretch>
                  <a:fillRect l="-1943" t="-2356" r="-2486"/>
                </a:stretch>
              </a:blipFill>
            </p:spPr>
            <p:txBody>
              <a:bodyPr/>
              <a:lstStyle/>
              <a:p>
                <a:r>
                  <a:rPr lang="vi-VN">
                    <a:noFill/>
                  </a:rPr>
                  <a:t> </a:t>
                </a:r>
              </a:p>
            </p:txBody>
          </p:sp>
        </mc:Fallback>
      </mc:AlternateContent>
      <p:sp>
        <p:nvSpPr>
          <p:cNvPr id="4" name="Title 1">
            <a:extLst>
              <a:ext uri="{FF2B5EF4-FFF2-40B4-BE49-F238E27FC236}">
                <a16:creationId xmlns:a16="http://schemas.microsoft.com/office/drawing/2014/main" id="{0C286CEA-76E2-0448-AAAF-E9D9C941593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26/48</a:t>
            </a:r>
          </a:p>
        </p:txBody>
      </p:sp>
    </p:spTree>
    <p:extLst>
      <p:ext uri="{BB962C8B-B14F-4D97-AF65-F5344CB8AC3E}">
        <p14:creationId xmlns:p14="http://schemas.microsoft.com/office/powerpoint/2010/main" val="3942925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BE1A8C-EE63-47A5-A525-6C46FF350527}"/>
              </a:ext>
            </a:extLst>
          </p:cNvPr>
          <p:cNvSpPr>
            <a:spLocks noGrp="1"/>
          </p:cNvSpPr>
          <p:nvPr>
            <p:ph type="title"/>
          </p:nvPr>
        </p:nvSpPr>
        <p:spPr/>
        <p:txBody>
          <a:bodyPr/>
          <a:lstStyle/>
          <a:p>
            <a:r>
              <a:rPr lang="en-US"/>
              <a:t>Hệ mật mã Rabin</a:t>
            </a:r>
            <a:endParaRPr lang="vi-VN"/>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B3F72FA7-8C1B-456C-95E6-F90CA39721AB}"/>
                  </a:ext>
                </a:extLst>
              </p:cNvPr>
              <p:cNvSpPr>
                <a:spLocks noGrp="1"/>
              </p:cNvSpPr>
              <p:nvPr>
                <p:ph sz="half" idx="1"/>
              </p:nvPr>
            </p:nvSpPr>
            <p:spPr>
              <a:xfrm>
                <a:off x="595884" y="1074198"/>
                <a:ext cx="7962190" cy="4810157"/>
              </a:xfrm>
            </p:spPr>
            <p:txBody>
              <a:bodyPr/>
              <a:lstStyle/>
              <a:p>
                <a:r>
                  <a:rPr lang="vi-VN" u="sng"/>
                  <a:t>Quá trình tấn công</a:t>
                </a:r>
              </a:p>
              <a:p>
                <a:pPr>
                  <a:buFontTx/>
                  <a:buChar char="-"/>
                </a:pPr>
                <a:r>
                  <a:rPr lang="vi-VN">
                    <a:latin typeface="+mj-lt"/>
                  </a:rPr>
                  <a:t>Bắt đầu bằng </a:t>
                </a:r>
                <a14:m>
                  <m:oMath xmlns:m="http://schemas.openxmlformats.org/officeDocument/2006/math">
                    <m:r>
                      <a:rPr lang="vi-VN" i="1" smtClean="0">
                        <a:latin typeface="Cambria Math" panose="02040503050406030204" pitchFamily="18" charset="0"/>
                      </a:rPr>
                      <m:t>𝑘</m:t>
                    </m:r>
                    <m:r>
                      <a:rPr lang="vi-VN" i="1">
                        <a:latin typeface="Cambria Math" panose="02040503050406030204" pitchFamily="18" charset="0"/>
                      </a:rPr>
                      <m:t>∗</m:t>
                    </m:r>
                    <m:r>
                      <a:rPr lang="vi-VN" i="1">
                        <a:latin typeface="Cambria Math" panose="02040503050406030204" pitchFamily="18" charset="0"/>
                      </a:rPr>
                      <m:t>𝑘</m:t>
                    </m:r>
                    <m:r>
                      <a:rPr lang="vi-VN" i="1">
                        <a:latin typeface="Cambria Math" panose="02040503050406030204" pitchFamily="18" charset="0"/>
                      </a:rPr>
                      <m:t> =</m:t>
                    </m:r>
                    <m:r>
                      <a:rPr lang="vi-VN" i="1">
                        <a:latin typeface="Cambria Math" panose="02040503050406030204" pitchFamily="18" charset="0"/>
                      </a:rPr>
                      <m:t>𝑠</m:t>
                    </m:r>
                    <m:r>
                      <a:rPr lang="vi-VN" i="1">
                        <a:latin typeface="Cambria Math" panose="02040503050406030204" pitchFamily="18" charset="0"/>
                      </a:rPr>
                      <m:t> </m:t>
                    </m:r>
                    <m:r>
                      <a:rPr lang="vi-VN" i="1">
                        <a:latin typeface="Cambria Math" panose="02040503050406030204" pitchFamily="18" charset="0"/>
                      </a:rPr>
                      <m:t>𝑚𝑜𝑑</m:t>
                    </m:r>
                    <m:r>
                      <a:rPr lang="vi-VN" i="1">
                        <a:latin typeface="Cambria Math" panose="02040503050406030204" pitchFamily="18" charset="0"/>
                      </a:rPr>
                      <m:t> </m:t>
                    </m:r>
                    <m:r>
                      <a:rPr lang="vi-VN" i="1">
                        <a:latin typeface="Cambria Math" panose="02040503050406030204" pitchFamily="18" charset="0"/>
                      </a:rPr>
                      <m:t>𝑛</m:t>
                    </m:r>
                  </m:oMath>
                </a14:m>
                <a:r>
                  <a:rPr lang="vi-VN">
                    <a:latin typeface="+mj-lt"/>
                  </a:rPr>
                  <a:t> (chọn k)</a:t>
                </a:r>
              </a:p>
              <a:p>
                <a:pPr marL="0" indent="0">
                  <a:buNone/>
                </a:pPr>
                <a:r>
                  <a:rPr lang="vi-VN">
                    <a:latin typeface="+mj-lt"/>
                  </a:rPr>
                  <a:t>Điều đó có nghĩa là k là một trong những căn bậc hai của s.</a:t>
                </a:r>
              </a:p>
              <a:p>
                <a:pPr>
                  <a:buFontTx/>
                  <a:buChar char="-"/>
                </a:pPr>
                <a:r>
                  <a:rPr lang="vi-VN">
                    <a:solidFill>
                      <a:srgbClr val="202122"/>
                    </a:solidFill>
                    <a:effectLst/>
                    <a:latin typeface="+mj-lt"/>
                    <a:ea typeface="Times New Roman" panose="02020603050405020304" pitchFamily="18" charset="0"/>
                  </a:rPr>
                  <a:t>Bây giờ từ bài báo Rabins, chúng ta biết rằng phải có một số h khác. </a:t>
                </a:r>
              </a:p>
              <a:p>
                <a:pPr marL="0" indent="0">
                  <a:buNone/>
                </a:pPr>
                <a:r>
                  <a:rPr lang="vi-VN">
                    <a:solidFill>
                      <a:srgbClr val="202122"/>
                    </a:solidFill>
                    <a:latin typeface="+mj-lt"/>
                    <a:ea typeface="Times New Roman" panose="02020603050405020304" pitchFamily="18" charset="0"/>
                  </a:rPr>
                  <a:t>V</a:t>
                </a:r>
                <a:r>
                  <a:rPr lang="vi-VN">
                    <a:solidFill>
                      <a:srgbClr val="202122"/>
                    </a:solidFill>
                    <a:effectLst/>
                    <a:latin typeface="+mj-lt"/>
                    <a:ea typeface="Times New Roman" panose="02020603050405020304" pitchFamily="18" charset="0"/>
                  </a:rPr>
                  <a:t>ới:  </a:t>
                </a:r>
                <a14:m>
                  <m:oMath xmlns:m="http://schemas.openxmlformats.org/officeDocument/2006/math">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𝑚𝑜𝑑</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vi-VN">
                    <a:solidFill>
                      <a:srgbClr val="202122"/>
                    </a:solidFill>
                    <a:effectLst/>
                    <a:latin typeface="+mj-lt"/>
                    <a:ea typeface="Times New Roman" panose="02020603050405020304" pitchFamily="18" charset="0"/>
                  </a:rPr>
                  <a:t> và </a:t>
                </a:r>
                <a14:m>
                  <m:oMath xmlns:m="http://schemas.openxmlformats.org/officeDocument/2006/math">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𝑚𝑜𝑑</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vi-VN">
                    <a:solidFill>
                      <a:srgbClr val="202122"/>
                    </a:solidFill>
                    <a:effectLst/>
                    <a:latin typeface="+mj-lt"/>
                    <a:ea typeface="Times New Roman" panose="02020603050405020304" pitchFamily="18" charset="0"/>
                  </a:rPr>
                  <a:t> </a:t>
                </a:r>
              </a:p>
              <a:p>
                <a:pPr marL="0" indent="0">
                  <a:buNone/>
                </a:pPr>
                <a:r>
                  <a:rPr lang="vi-VN">
                    <a:solidFill>
                      <a:srgbClr val="202122"/>
                    </a:solidFill>
                    <a:latin typeface="+mj-lt"/>
                    <a:ea typeface="Times New Roman" panose="02020603050405020304" pitchFamily="18" charset="0"/>
                  </a:rPr>
                  <a:t>S</a:t>
                </a:r>
                <a:r>
                  <a:rPr lang="vi-VN">
                    <a:solidFill>
                      <a:srgbClr val="202122"/>
                    </a:solidFill>
                    <a:effectLst/>
                    <a:latin typeface="+mj-lt"/>
                    <a:ea typeface="Times New Roman" panose="02020603050405020304" pitchFamily="18" charset="0"/>
                  </a:rPr>
                  <a:t>ao cho:  </a:t>
                </a:r>
                <a14:m>
                  <m:oMath xmlns:m="http://schemas.openxmlformats.org/officeDocument/2006/math">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𝑠</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𝑚𝑜𝑑</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vi-VN">
                    <a:solidFill>
                      <a:srgbClr val="202122"/>
                    </a:solidFill>
                    <a:effectLst/>
                    <a:latin typeface="+mj-lt"/>
                    <a:ea typeface="Times New Roman" panose="02020603050405020304" pitchFamily="18" charset="0"/>
                  </a:rPr>
                  <a:t> </a:t>
                </a:r>
              </a:p>
              <a:p>
                <a:pPr marL="0" indent="0">
                  <a:buNone/>
                </a:pPr>
                <a:r>
                  <a:rPr lang="vi-VN">
                    <a:solidFill>
                      <a:srgbClr val="202122"/>
                    </a:solidFill>
                    <a:latin typeface="+mj-lt"/>
                    <a:ea typeface="Times New Roman" panose="02020603050405020304" pitchFamily="18" charset="0"/>
                  </a:rPr>
                  <a:t>K</a:t>
                </a:r>
                <a:r>
                  <a:rPr lang="vi-VN">
                    <a:solidFill>
                      <a:srgbClr val="202122"/>
                    </a:solidFill>
                    <a:effectLst/>
                    <a:latin typeface="+mj-lt"/>
                    <a:ea typeface="Times New Roman" panose="02020603050405020304" pitchFamily="18" charset="0"/>
                  </a:rPr>
                  <a:t>hi đó h là căn bậc hai thứ 3 của s và -h là căn bặc hai thứ tư của s.</a:t>
                </a:r>
                <a:endParaRPr lang="vi-VN">
                  <a:latin typeface="+mj-lt"/>
                </a:endParaRPr>
              </a:p>
            </p:txBody>
          </p:sp>
        </mc:Choice>
        <mc:Fallback xmlns="">
          <p:sp>
            <p:nvSpPr>
              <p:cNvPr id="3" name="Chỗ dành sẵn cho Nội dung 2">
                <a:extLst>
                  <a:ext uri="{FF2B5EF4-FFF2-40B4-BE49-F238E27FC236}">
                    <a16:creationId xmlns:a16="http://schemas.microsoft.com/office/drawing/2014/main" id="{B3F72FA7-8C1B-456C-95E6-F90CA39721AB}"/>
                  </a:ext>
                </a:extLst>
              </p:cNvPr>
              <p:cNvSpPr>
                <a:spLocks noGrp="1" noRot="1" noChangeAspect="1" noMove="1" noResize="1" noEditPoints="1" noAdjustHandles="1" noChangeArrowheads="1" noChangeShapeType="1" noTextEdit="1"/>
              </p:cNvSpPr>
              <p:nvPr>
                <p:ph sz="half" idx="1"/>
              </p:nvPr>
            </p:nvSpPr>
            <p:spPr>
              <a:xfrm>
                <a:off x="595884" y="1074198"/>
                <a:ext cx="7962190" cy="4810157"/>
              </a:xfrm>
              <a:blipFill>
                <a:blip r:embed="rId2"/>
                <a:stretch>
                  <a:fillRect l="-1608" t="-2155" r="-2221" b="-1141"/>
                </a:stretch>
              </a:blipFill>
            </p:spPr>
            <p:txBody>
              <a:bodyPr/>
              <a:lstStyle/>
              <a:p>
                <a:r>
                  <a:rPr lang="vi-VN">
                    <a:noFill/>
                  </a:rPr>
                  <a:t> </a:t>
                </a:r>
              </a:p>
            </p:txBody>
          </p:sp>
        </mc:Fallback>
      </mc:AlternateContent>
      <p:sp>
        <p:nvSpPr>
          <p:cNvPr id="4" name="Title 3">
            <a:extLst>
              <a:ext uri="{FF2B5EF4-FFF2-40B4-BE49-F238E27FC236}">
                <a16:creationId xmlns:a16="http://schemas.microsoft.com/office/drawing/2014/main" id="{74750F1A-7607-DF4C-AF15-06411DA9B655}"/>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Tấn công hệ mật Rabin</a:t>
            </a:r>
          </a:p>
        </p:txBody>
      </p:sp>
      <p:sp>
        <p:nvSpPr>
          <p:cNvPr id="5" name="Title 1">
            <a:extLst>
              <a:ext uri="{FF2B5EF4-FFF2-40B4-BE49-F238E27FC236}">
                <a16:creationId xmlns:a16="http://schemas.microsoft.com/office/drawing/2014/main" id="{81D11E12-C20C-1147-8D45-3CB86955DC44}"/>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27/48</a:t>
            </a:r>
          </a:p>
        </p:txBody>
      </p:sp>
    </p:spTree>
    <p:extLst>
      <p:ext uri="{BB962C8B-B14F-4D97-AF65-F5344CB8AC3E}">
        <p14:creationId xmlns:p14="http://schemas.microsoft.com/office/powerpoint/2010/main" val="1076691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0B0F-5A6C-4621-B601-86806150D05F}"/>
              </a:ext>
            </a:extLst>
          </p:cNvPr>
          <p:cNvSpPr>
            <a:spLocks noGrp="1"/>
          </p:cNvSpPr>
          <p:nvPr>
            <p:ph type="title"/>
          </p:nvPr>
        </p:nvSpPr>
        <p:spPr>
          <a:xfrm>
            <a:off x="235204" y="81698"/>
            <a:ext cx="8673846" cy="451739"/>
          </a:xfrm>
        </p:spPr>
        <p:txBody>
          <a:bodyPr/>
          <a:lstStyle/>
          <a:p>
            <a:r>
              <a:rPr lang="en-US"/>
              <a:t>Mission</a:t>
            </a:r>
          </a:p>
        </p:txBody>
      </p:sp>
      <p:sp>
        <p:nvSpPr>
          <p:cNvPr id="4" name="Title 1">
            <a:extLst>
              <a:ext uri="{FF2B5EF4-FFF2-40B4-BE49-F238E27FC236}">
                <a16:creationId xmlns:a16="http://schemas.microsoft.com/office/drawing/2014/main" id="{1EF76952-F13D-114D-B6B4-2D990EE5B90C}"/>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1/48</a:t>
            </a:r>
          </a:p>
        </p:txBody>
      </p:sp>
      <p:sp>
        <p:nvSpPr>
          <p:cNvPr id="6" name="Title 3">
            <a:extLst>
              <a:ext uri="{FF2B5EF4-FFF2-40B4-BE49-F238E27FC236}">
                <a16:creationId xmlns:a16="http://schemas.microsoft.com/office/drawing/2014/main" id="{233B59DA-26EC-DC43-A38E-1793B6B4F4AD}"/>
              </a:ext>
            </a:extLst>
          </p:cNvPr>
          <p:cNvSpPr txBox="1">
            <a:spLocks/>
          </p:cNvSpPr>
          <p:nvPr/>
        </p:nvSpPr>
        <p:spPr>
          <a:xfrm>
            <a:off x="387604" y="1166324"/>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342900" indent="-342900">
              <a:buFont typeface="Wingdings" pitchFamily="2" charset="2"/>
              <a:buChar char="Ø"/>
            </a:pPr>
            <a:r>
              <a:rPr lang="en-US" sz="2000" b="0" dirty="0">
                <a:solidFill>
                  <a:schemeClr val="tx1"/>
                </a:solidFill>
                <a:cs typeface="Arial" panose="020B0604020202020204" pitchFamily="34" charset="0"/>
              </a:rPr>
              <a:t>Phạm Vũ Thành Hưng: Làm Slide, Code mã hoá, giải mã, Cải tiến thuật toán, Giải thuật, Sơ đồ cải tiến, Thuyết trình.</a:t>
            </a:r>
          </a:p>
          <a:p>
            <a:pPr marL="342900" indent="-342900">
              <a:buFont typeface="Wingdings" pitchFamily="2" charset="2"/>
              <a:buChar char="Ø"/>
            </a:pPr>
            <a:endParaRPr lang="en-US" sz="2000" b="0" dirty="0">
              <a:solidFill>
                <a:schemeClr val="tx1"/>
              </a:solidFill>
              <a:cs typeface="Arial" panose="020B0604020202020204" pitchFamily="34" charset="0"/>
            </a:endParaRPr>
          </a:p>
          <a:p>
            <a:pPr marL="342900" indent="-342900">
              <a:buFont typeface="Wingdings" pitchFamily="2" charset="2"/>
              <a:buChar char="Ø"/>
            </a:pPr>
            <a:r>
              <a:rPr lang="en-US" sz="2000" b="0" dirty="0">
                <a:solidFill>
                  <a:schemeClr val="tx1"/>
                </a:solidFill>
                <a:cs typeface="Arial" panose="020B0604020202020204" pitchFamily="34" charset="0"/>
              </a:rPr>
              <a:t>Mai Sơn Trà:  Mã hoá khoá công khai, Sơ đồ hệ mật Rabin, Code mã hoá, giải mã, Cải tiến thuật toán, Sơ đồ cải tiến, Thuyết trình.</a:t>
            </a:r>
          </a:p>
          <a:p>
            <a:pPr marL="342900" indent="-342900">
              <a:buFont typeface="Wingdings" pitchFamily="2" charset="2"/>
              <a:buChar char="Ø"/>
            </a:pPr>
            <a:endParaRPr lang="en-US" sz="2000" b="0" dirty="0">
              <a:solidFill>
                <a:schemeClr val="tx1"/>
              </a:solidFill>
              <a:cs typeface="Arial" panose="020B0604020202020204" pitchFamily="34" charset="0"/>
            </a:endParaRPr>
          </a:p>
          <a:p>
            <a:pPr marL="342900" indent="-342900">
              <a:buFont typeface="Wingdings" pitchFamily="2" charset="2"/>
              <a:buChar char="Ø"/>
            </a:pPr>
            <a:r>
              <a:rPr lang="en-US" sz="2000" b="0" dirty="0">
                <a:solidFill>
                  <a:schemeClr val="tx1"/>
                </a:solidFill>
                <a:cs typeface="Arial" panose="020B0604020202020204" pitchFamily="34" charset="0"/>
              </a:rPr>
              <a:t>Phùng Văn Tuyên</a:t>
            </a:r>
            <a:r>
              <a:rPr lang="en-US" sz="2000" b="0">
                <a:solidFill>
                  <a:schemeClr val="tx1"/>
                </a:solidFill>
                <a:cs typeface="Arial" panose="020B0604020202020204" pitchFamily="34" charset="0"/>
              </a:rPr>
              <a:t>: Đặc điểm đặc trưng, Tấn công hệ mật Rabin, </a:t>
            </a:r>
            <a:r>
              <a:rPr lang="en-US" sz="2000" b="0" dirty="0">
                <a:solidFill>
                  <a:schemeClr val="tx1"/>
                </a:solidFill>
                <a:cs typeface="Arial" panose="020B0604020202020204" pitchFamily="34" charset="0"/>
              </a:rPr>
              <a:t>Code tấn công, Sơ đồ cải tiến.</a:t>
            </a:r>
          </a:p>
          <a:p>
            <a:pPr marL="342900" indent="-342900">
              <a:buFont typeface="Wingdings" pitchFamily="2" charset="2"/>
              <a:buChar char="Ø"/>
            </a:pPr>
            <a:endParaRPr lang="en-US" sz="2000" b="0" dirty="0">
              <a:solidFill>
                <a:schemeClr val="tx1"/>
              </a:solidFill>
              <a:cs typeface="Arial" panose="020B0604020202020204" pitchFamily="34" charset="0"/>
            </a:endParaRPr>
          </a:p>
          <a:p>
            <a:pPr marL="342900" indent="-342900">
              <a:buFont typeface="Wingdings" pitchFamily="2" charset="2"/>
              <a:buChar char="Ø"/>
            </a:pPr>
            <a:r>
              <a:rPr lang="en-US" sz="2000" b="0" dirty="0">
                <a:solidFill>
                  <a:schemeClr val="tx1"/>
                </a:solidFill>
                <a:cs typeface="Arial" panose="020B0604020202020204" pitchFamily="34" charset="0"/>
              </a:rPr>
              <a:t>Phan Văn Thanh</a:t>
            </a:r>
            <a:r>
              <a:rPr lang="en-US" sz="2000" b="0">
                <a:solidFill>
                  <a:schemeClr val="tx1"/>
                </a:solidFill>
                <a:cs typeface="Arial" panose="020B0604020202020204" pitchFamily="34" charset="0"/>
              </a:rPr>
              <a:t>: Tấn công hệ mật Rabin , Code tấn công, </a:t>
            </a:r>
            <a:r>
              <a:rPr lang="en-US" sz="2000" b="0" dirty="0">
                <a:solidFill>
                  <a:schemeClr val="tx1"/>
                </a:solidFill>
                <a:cs typeface="Arial" panose="020B0604020202020204" pitchFamily="34" charset="0"/>
              </a:rPr>
              <a:t>Sơ đồ cải tiến, </a:t>
            </a:r>
            <a:r>
              <a:rPr lang="en-US" sz="2000" b="0">
                <a:solidFill>
                  <a:schemeClr val="tx1"/>
                </a:solidFill>
                <a:cs typeface="Arial" panose="020B0604020202020204" pitchFamily="34" charset="0"/>
              </a:rPr>
              <a:t>Giải thuật </a:t>
            </a:r>
            <a:r>
              <a:rPr lang="vi-VN" sz="2000" b="0">
                <a:solidFill>
                  <a:schemeClr val="tx1"/>
                </a:solidFill>
                <a:cs typeface="Arial" panose="020B0604020202020204" pitchFamily="34" charset="0"/>
              </a:rPr>
              <a:t>giải mã</a:t>
            </a:r>
            <a:r>
              <a:rPr lang="en-US" sz="2000" b="0">
                <a:solidFill>
                  <a:schemeClr val="tx1"/>
                </a:solidFill>
                <a:cs typeface="Arial" panose="020B0604020202020204" pitchFamily="34" charset="0"/>
              </a:rPr>
              <a:t>, Rabin-p </a:t>
            </a:r>
            <a:r>
              <a:rPr lang="vi-VN" sz="2000" b="0">
                <a:solidFill>
                  <a:schemeClr val="tx1"/>
                </a:solidFill>
                <a:cs typeface="Arial" panose="020B0604020202020204" pitchFamily="34" charset="0"/>
              </a:rPr>
              <a:t>Ứng dụng</a:t>
            </a:r>
            <a:r>
              <a:rPr lang="en-US" sz="2000" b="0">
                <a:solidFill>
                  <a:schemeClr val="tx1"/>
                </a:solidFill>
                <a:cs typeface="Arial" panose="020B0604020202020204" pitchFamily="34" charset="0"/>
              </a:rPr>
              <a:t>.</a:t>
            </a:r>
            <a:endParaRPr lang="en-US" sz="2000" b="0" dirty="0">
              <a:solidFill>
                <a:schemeClr val="tx1"/>
              </a:solidFill>
              <a:cs typeface="Arial" panose="020B0604020202020204" pitchFamily="34" charset="0"/>
            </a:endParaRPr>
          </a:p>
        </p:txBody>
      </p:sp>
    </p:spTree>
    <p:extLst>
      <p:ext uri="{BB962C8B-B14F-4D97-AF65-F5344CB8AC3E}">
        <p14:creationId xmlns:p14="http://schemas.microsoft.com/office/powerpoint/2010/main" val="3559489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4DEA7-762B-47E8-9874-961DF7C017C7}"/>
              </a:ext>
            </a:extLst>
          </p:cNvPr>
          <p:cNvSpPr>
            <a:spLocks noGrp="1"/>
          </p:cNvSpPr>
          <p:nvPr>
            <p:ph type="title"/>
          </p:nvPr>
        </p:nvSpPr>
        <p:spPr/>
        <p:txBody>
          <a:bodyPr/>
          <a:lstStyle/>
          <a:p>
            <a:r>
              <a:rPr lang="en-US"/>
              <a:t>Hệ mật mã Rabin</a:t>
            </a:r>
            <a:endParaRPr lang="vi-VN"/>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57C1C570-39D7-482F-BF0C-782293ED7410}"/>
                  </a:ext>
                </a:extLst>
              </p:cNvPr>
              <p:cNvSpPr>
                <a:spLocks noGrp="1"/>
              </p:cNvSpPr>
              <p:nvPr>
                <p:ph sz="half" idx="1"/>
              </p:nvPr>
            </p:nvSpPr>
            <p:spPr>
              <a:xfrm>
                <a:off x="595884" y="1533017"/>
                <a:ext cx="7962190" cy="4351338"/>
              </a:xfrm>
            </p:spPr>
            <p:txBody>
              <a:bodyPr/>
              <a:lstStyle/>
              <a:p>
                <a:pPr>
                  <a:buFont typeface="Wingdings" pitchFamily="2" charset="2"/>
                  <a:buChar char="v"/>
                </a:pPr>
                <a:r>
                  <a:rPr lang="vi-VN" u="sng"/>
                  <a:t>Tấn công Rabin: </a:t>
                </a:r>
              </a:p>
              <a:p>
                <a:pPr>
                  <a:buFontTx/>
                  <a:buChar char="-"/>
                </a:pPr>
                <a:r>
                  <a:rPr lang="vi-VN">
                    <a:solidFill>
                      <a:srgbClr val="202122"/>
                    </a:solidFill>
                    <a:ea typeface="Times New Roman" panose="02020603050405020304" pitchFamily="18" charset="0"/>
                    <a:cs typeface="Times New Roman" panose="02020603050405020304" pitchFamily="18" charset="0"/>
                  </a:rPr>
                  <a:t>Rabin cho thấy rằng nếu bạn có thể tìm được hai căn bậc hai k và h của s. </a:t>
                </a:r>
              </a:p>
              <a:p>
                <a:pPr>
                  <a:buFontTx/>
                  <a:buChar char="-"/>
                </a:pPr>
                <a:r>
                  <a:rPr lang="vi-VN">
                    <a:solidFill>
                      <a:srgbClr val="202122"/>
                    </a:solidFill>
                    <a:ea typeface="Times New Roman" panose="02020603050405020304" pitchFamily="18" charset="0"/>
                    <a:cs typeface="Times New Roman" panose="02020603050405020304" pitchFamily="18" charset="0"/>
                  </a:rPr>
                  <a:t>Với:    </a:t>
                </a:r>
                <a14:m>
                  <m:oMath xmlns:m="http://schemas.openxmlformats.org/officeDocument/2006/math">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h</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𝑘</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𝑚𝑜𝑑</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𝑛</m:t>
                    </m:r>
                  </m:oMath>
                </a14:m>
                <a:r>
                  <a:rPr lang="vi-VN">
                    <a:solidFill>
                      <a:srgbClr val="202122"/>
                    </a:solidFill>
                    <a:ea typeface="Times New Roman" panose="02020603050405020304" pitchFamily="18" charset="0"/>
                    <a:cs typeface="Times New Roman" panose="02020603050405020304" pitchFamily="18" charset="0"/>
                  </a:rPr>
                  <a:t>  và </a:t>
                </a:r>
                <a14:m>
                  <m:oMath xmlns:m="http://schemas.openxmlformats.org/officeDocument/2006/math">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h</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𝑘</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𝑚𝑜𝑑</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𝑛</m:t>
                    </m:r>
                  </m:oMath>
                </a14:m>
                <a:r>
                  <a:rPr lang="vi-VN">
                    <a:solidFill>
                      <a:srgbClr val="202122"/>
                    </a:solidFill>
                    <a:ea typeface="Times New Roman" panose="02020603050405020304" pitchFamily="18" charset="0"/>
                    <a:cs typeface="Times New Roman" panose="02020603050405020304" pitchFamily="18" charset="0"/>
                  </a:rPr>
                  <a:t> </a:t>
                </a:r>
              </a:p>
              <a:p>
                <a:pPr marL="0" indent="0">
                  <a:buNone/>
                </a:pPr>
                <a:r>
                  <a:rPr lang="vi-VN">
                    <a:solidFill>
                      <a:srgbClr val="202122"/>
                    </a:solidFill>
                    <a:ea typeface="Times New Roman" panose="02020603050405020304" pitchFamily="18" charset="0"/>
                    <a:cs typeface="Times New Roman" panose="02020603050405020304" pitchFamily="18" charset="0"/>
                  </a:rPr>
                  <a:t>Thì bạn có thể rất dễ dàng tính được p và q  </a:t>
                </a:r>
              </a:p>
              <a:p>
                <a:pPr>
                  <a:buFontTx/>
                  <a:buChar char="-"/>
                </a:pPr>
                <a:r>
                  <a:rPr lang="vi-VN">
                    <a:solidFill>
                      <a:srgbClr val="202122"/>
                    </a:solidFill>
                    <a:ea typeface="Times New Roman" panose="02020603050405020304" pitchFamily="18" charset="0"/>
                    <a:cs typeface="Times New Roman" panose="02020603050405020304" pitchFamily="18" charset="0"/>
                  </a:rPr>
                  <a:t>Bởi vì: hoặc </a:t>
                </a:r>
                <a14:m>
                  <m:oMath xmlns:m="http://schemas.openxmlformats.org/officeDocument/2006/math">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𝑔𝑐𝑑</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𝑘</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h</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𝑛</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𝑝</m:t>
                    </m:r>
                  </m:oMath>
                </a14:m>
                <a:r>
                  <a:rPr lang="vi-VN">
                    <a:solidFill>
                      <a:srgbClr val="202122"/>
                    </a:solidFill>
                    <a:ea typeface="Times New Roman" panose="02020603050405020304" pitchFamily="18" charset="0"/>
                    <a:cs typeface="Times New Roman" panose="02020603050405020304" pitchFamily="18" charset="0"/>
                  </a:rPr>
                  <a:t> </a:t>
                </a:r>
              </a:p>
              <a:p>
                <a:pPr marL="0" indent="0">
                  <a:buNone/>
                </a:pPr>
                <a:r>
                  <a:rPr lang="vi-VN">
                    <a:solidFill>
                      <a:srgbClr val="202122"/>
                    </a:solidFill>
                    <a:ea typeface="Times New Roman" panose="02020603050405020304" pitchFamily="18" charset="0"/>
                    <a:cs typeface="Times New Roman" panose="02020603050405020304" pitchFamily="18" charset="0"/>
                  </a:rPr>
                  <a:t>	     hoặc </a:t>
                </a:r>
                <a14:m>
                  <m:oMath xmlns:m="http://schemas.openxmlformats.org/officeDocument/2006/math">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𝑔𝑐𝑑</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𝑘</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h</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𝑛</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 = </m:t>
                    </m:r>
                    <m:r>
                      <a:rPr lang="vi-VN" i="1">
                        <a:solidFill>
                          <a:srgbClr val="202122"/>
                        </a:solidFill>
                        <a:latin typeface="Cambria Math" panose="02040503050406030204" pitchFamily="18" charset="0"/>
                        <a:ea typeface="Times New Roman" panose="02020603050405020304" pitchFamily="18" charset="0"/>
                        <a:cs typeface="Times New Roman" panose="02020603050405020304" pitchFamily="18" charset="0"/>
                      </a:rPr>
                      <m:t>𝑞</m:t>
                    </m:r>
                  </m:oMath>
                </a14:m>
                <a:r>
                  <a:rPr lang="vi-VN">
                    <a:solidFill>
                      <a:srgbClr val="202122"/>
                    </a:solidFill>
                    <a:ea typeface="Times New Roman" panose="02020603050405020304" pitchFamily="18" charset="0"/>
                    <a:cs typeface="Times New Roman" panose="02020603050405020304" pitchFamily="18" charset="0"/>
                  </a:rPr>
                  <a:t> </a:t>
                </a:r>
              </a:p>
              <a:p>
                <a:pPr marL="0" indent="0">
                  <a:buNone/>
                </a:pPr>
                <a:r>
                  <a:rPr lang="vi-VN">
                    <a:solidFill>
                      <a:srgbClr val="202122"/>
                    </a:solidFill>
                    <a:ea typeface="Times New Roman" panose="02020603050405020304" pitchFamily="18" charset="0"/>
                    <a:cs typeface="Times New Roman" panose="02020603050405020304" pitchFamily="18" charset="0"/>
                  </a:rPr>
                  <a:t>(gcd ở đây có nghĩa là ước chung lớn nhất).</a:t>
                </a:r>
                <a:endParaRPr lang="vi-VN">
                  <a:ea typeface="Arial" panose="020B0604020202020204" pitchFamily="34" charset="0"/>
                  <a:cs typeface="Times New Roman" panose="02020603050405020304" pitchFamily="18" charset="0"/>
                </a:endParaRPr>
              </a:p>
              <a:p>
                <a:pPr marL="0" indent="0">
                  <a:buNone/>
                </a:pPr>
                <a:endParaRPr lang="vi-VN"/>
              </a:p>
            </p:txBody>
          </p:sp>
        </mc:Choice>
        <mc:Fallback xmlns="">
          <p:sp>
            <p:nvSpPr>
              <p:cNvPr id="3" name="Chỗ dành sẵn cho Nội dung 2">
                <a:extLst>
                  <a:ext uri="{FF2B5EF4-FFF2-40B4-BE49-F238E27FC236}">
                    <a16:creationId xmlns:a16="http://schemas.microsoft.com/office/drawing/2014/main" id="{57C1C570-39D7-482F-BF0C-782293ED7410}"/>
                  </a:ext>
                </a:extLst>
              </p:cNvPr>
              <p:cNvSpPr>
                <a:spLocks noGrp="1" noRot="1" noChangeAspect="1" noMove="1" noResize="1" noEditPoints="1" noAdjustHandles="1" noChangeArrowheads="1" noChangeShapeType="1" noTextEdit="1"/>
              </p:cNvSpPr>
              <p:nvPr>
                <p:ph sz="half" idx="1"/>
              </p:nvPr>
            </p:nvSpPr>
            <p:spPr>
              <a:xfrm>
                <a:off x="595884" y="1533017"/>
                <a:ext cx="7962190" cy="4351338"/>
              </a:xfrm>
              <a:blipFill>
                <a:blip r:embed="rId2"/>
                <a:stretch>
                  <a:fillRect l="-1914" t="-2326"/>
                </a:stretch>
              </a:blipFill>
            </p:spPr>
            <p:txBody>
              <a:bodyPr/>
              <a:lstStyle/>
              <a:p>
                <a:r>
                  <a:rPr lang="en-VN">
                    <a:noFill/>
                  </a:rPr>
                  <a:t> </a:t>
                </a:r>
              </a:p>
            </p:txBody>
          </p:sp>
        </mc:Fallback>
      </mc:AlternateContent>
      <p:sp>
        <p:nvSpPr>
          <p:cNvPr id="4" name="Title 3">
            <a:extLst>
              <a:ext uri="{FF2B5EF4-FFF2-40B4-BE49-F238E27FC236}">
                <a16:creationId xmlns:a16="http://schemas.microsoft.com/office/drawing/2014/main" id="{28FFA92F-13CB-7A42-8CAC-44B1BE4BCCDA}"/>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Tấn công hệ mật Rabin</a:t>
            </a:r>
          </a:p>
        </p:txBody>
      </p:sp>
      <p:sp>
        <p:nvSpPr>
          <p:cNvPr id="5" name="Title 1">
            <a:extLst>
              <a:ext uri="{FF2B5EF4-FFF2-40B4-BE49-F238E27FC236}">
                <a16:creationId xmlns:a16="http://schemas.microsoft.com/office/drawing/2014/main" id="{92F6F082-763F-DC43-A0F4-C45D12D06193}"/>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28/48</a:t>
            </a:r>
          </a:p>
        </p:txBody>
      </p:sp>
    </p:spTree>
    <p:extLst>
      <p:ext uri="{BB962C8B-B14F-4D97-AF65-F5344CB8AC3E}">
        <p14:creationId xmlns:p14="http://schemas.microsoft.com/office/powerpoint/2010/main" val="1213655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4DEA7-762B-47E8-9874-961DF7C017C7}"/>
              </a:ext>
            </a:extLst>
          </p:cNvPr>
          <p:cNvSpPr>
            <a:spLocks noGrp="1"/>
          </p:cNvSpPr>
          <p:nvPr>
            <p:ph type="title"/>
          </p:nvPr>
        </p:nvSpPr>
        <p:spPr/>
        <p:txBody>
          <a:bodyPr/>
          <a:lstStyle/>
          <a:p>
            <a:r>
              <a:rPr lang="en-US"/>
              <a:t>Hệ mật mã Rabin</a:t>
            </a:r>
            <a:endParaRPr lang="vi-VN"/>
          </a:p>
        </p:txBody>
      </p:sp>
      <p:sp>
        <p:nvSpPr>
          <p:cNvPr id="3" name="Chỗ dành sẵn cho Nội dung 2">
            <a:extLst>
              <a:ext uri="{FF2B5EF4-FFF2-40B4-BE49-F238E27FC236}">
                <a16:creationId xmlns:a16="http://schemas.microsoft.com/office/drawing/2014/main" id="{57C1C570-39D7-482F-BF0C-782293ED7410}"/>
              </a:ext>
            </a:extLst>
          </p:cNvPr>
          <p:cNvSpPr>
            <a:spLocks noGrp="1"/>
          </p:cNvSpPr>
          <p:nvPr>
            <p:ph sz="half" idx="1"/>
          </p:nvPr>
        </p:nvSpPr>
        <p:spPr>
          <a:xfrm>
            <a:off x="595884" y="1533017"/>
            <a:ext cx="7962190" cy="4351338"/>
          </a:xfrm>
        </p:spPr>
        <p:txBody>
          <a:bodyPr/>
          <a:lstStyle/>
          <a:p>
            <a:pPr algn="ctr"/>
            <a:endParaRPr lang="en-US"/>
          </a:p>
          <a:p>
            <a:pPr algn="ctr"/>
            <a:endParaRPr lang="en-US"/>
          </a:p>
          <a:p>
            <a:pPr algn="ctr"/>
            <a:endParaRPr lang="en-US"/>
          </a:p>
          <a:p>
            <a:pPr algn="ctr"/>
            <a:endParaRPr lang="en-US"/>
          </a:p>
          <a:p>
            <a:pPr marL="0" indent="0" algn="ctr">
              <a:buNone/>
            </a:pPr>
            <a:r>
              <a:rPr lang="vi-VN"/>
              <a:t>Coding !</a:t>
            </a:r>
          </a:p>
        </p:txBody>
      </p:sp>
      <p:sp>
        <p:nvSpPr>
          <p:cNvPr id="4" name="Title 3">
            <a:extLst>
              <a:ext uri="{FF2B5EF4-FFF2-40B4-BE49-F238E27FC236}">
                <a16:creationId xmlns:a16="http://schemas.microsoft.com/office/drawing/2014/main" id="{28FFA92F-13CB-7A42-8CAC-44B1BE4BCCDA}"/>
              </a:ext>
            </a:extLst>
          </p:cNvPr>
          <p:cNvSpPr txBox="1">
            <a:spLocks/>
          </p:cNvSpPr>
          <p:nvPr/>
        </p:nvSpPr>
        <p:spPr>
          <a:xfrm>
            <a:off x="106532" y="614958"/>
            <a:ext cx="8802391"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Tấn công hệ mật Rabin</a:t>
            </a:r>
          </a:p>
        </p:txBody>
      </p:sp>
      <p:sp>
        <p:nvSpPr>
          <p:cNvPr id="5" name="Title 1">
            <a:extLst>
              <a:ext uri="{FF2B5EF4-FFF2-40B4-BE49-F238E27FC236}">
                <a16:creationId xmlns:a16="http://schemas.microsoft.com/office/drawing/2014/main" id="{92F6F082-763F-DC43-A0F4-C45D12D06193}"/>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29/48</a:t>
            </a:r>
          </a:p>
        </p:txBody>
      </p:sp>
    </p:spTree>
    <p:extLst>
      <p:ext uri="{BB962C8B-B14F-4D97-AF65-F5344CB8AC3E}">
        <p14:creationId xmlns:p14="http://schemas.microsoft.com/office/powerpoint/2010/main" val="392219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4DEA7-762B-47E8-9874-961DF7C017C7}"/>
              </a:ext>
            </a:extLst>
          </p:cNvPr>
          <p:cNvSpPr>
            <a:spLocks noGrp="1"/>
          </p:cNvSpPr>
          <p:nvPr>
            <p:ph type="title"/>
          </p:nvPr>
        </p:nvSpPr>
        <p:spPr/>
        <p:txBody>
          <a:bodyPr/>
          <a:lstStyle/>
          <a:p>
            <a:r>
              <a:rPr lang="en-US"/>
              <a:t>Hệ mật mã Rabin</a:t>
            </a:r>
            <a:endParaRPr lang="vi-VN"/>
          </a:p>
        </p:txBody>
      </p:sp>
      <p:sp>
        <p:nvSpPr>
          <p:cNvPr id="3" name="Chỗ dành sẵn cho Nội dung 2">
            <a:extLst>
              <a:ext uri="{FF2B5EF4-FFF2-40B4-BE49-F238E27FC236}">
                <a16:creationId xmlns:a16="http://schemas.microsoft.com/office/drawing/2014/main" id="{57C1C570-39D7-482F-BF0C-782293ED7410}"/>
              </a:ext>
            </a:extLst>
          </p:cNvPr>
          <p:cNvSpPr>
            <a:spLocks noGrp="1"/>
          </p:cNvSpPr>
          <p:nvPr>
            <p:ph sz="half" idx="1"/>
          </p:nvPr>
        </p:nvSpPr>
        <p:spPr>
          <a:xfrm>
            <a:off x="595884" y="1533017"/>
            <a:ext cx="7962190" cy="4351338"/>
          </a:xfrm>
        </p:spPr>
        <p:txBody>
          <a:bodyPr/>
          <a:lstStyle/>
          <a:p>
            <a:pPr marL="0" indent="0">
              <a:buNone/>
            </a:pPr>
            <a:r>
              <a:rPr lang="vi-VN" sz="2600">
                <a:solidFill>
                  <a:srgbClr val="000000"/>
                </a:solidFill>
                <a:effectLst/>
                <a:latin typeface="+mj-lt"/>
                <a:ea typeface="Times New Roman" panose="02020603050405020304" pitchFamily="18" charset="0"/>
                <a:cs typeface="Times New Roman" panose="02020603050405020304" pitchFamily="18" charset="0"/>
              </a:rPr>
              <a:t>- </a:t>
            </a:r>
            <a:r>
              <a:rPr lang="vi-VN" sz="2600" u="sng">
                <a:solidFill>
                  <a:srgbClr val="000000"/>
                </a:solidFill>
                <a:effectLst/>
                <a:latin typeface="+mj-lt"/>
                <a:ea typeface="Times New Roman" panose="02020603050405020304" pitchFamily="18" charset="0"/>
                <a:cs typeface="Times New Roman" panose="02020603050405020304" pitchFamily="18" charset="0"/>
              </a:rPr>
              <a:t>Thuật toán Rabin – p:</a:t>
            </a:r>
            <a:r>
              <a:rPr lang="vi-VN" sz="2600">
                <a:solidFill>
                  <a:srgbClr val="000000"/>
                </a:solidFill>
                <a:effectLst/>
                <a:latin typeface="+mj-lt"/>
                <a:ea typeface="Times New Roman" panose="02020603050405020304" pitchFamily="18" charset="0"/>
                <a:cs typeface="Times New Roman" panose="02020603050405020304" pitchFamily="18" charset="0"/>
              </a:rPr>
              <a:t> là một biến thể của thuật toán Rabin được thiết kế bởi M.A. Asbullah và M. R. K Ariffin. Một lợi thế rõ ràng của thuật toán này là thủ tục giải mã của thuật toán Rabin- p chỉ dẫn đến một kết quả, tức là thông điệp gốc, và do đó, không có sự nhầm lẫn nào ở phía người nhận về việc tìm ra thông điệp gốc trong số bốn kết quả giải mã như trong thuật toán Rabin. Những ưu điểm khác của Rabin- p thuật toán là thuật toán này không cần sử dụng ký hiệu Jacobi và vì nó cũng không cần sử dụng tính toán Định lý Phần dư Trung Quốc, hệ thống mật mã này không thể bị tổn hại bởi cuộc tấn công của Novak.</a:t>
            </a:r>
            <a:endParaRPr lang="vi-VN" sz="2600">
              <a:effectLst/>
              <a:latin typeface="+mj-lt"/>
              <a:ea typeface="Arial" panose="020B0604020202020204" pitchFamily="34" charset="0"/>
              <a:cs typeface="Times New Roman" panose="02020603050405020304" pitchFamily="18" charset="0"/>
            </a:endParaRPr>
          </a:p>
          <a:p>
            <a:pPr marL="0" indent="0">
              <a:buNone/>
            </a:pPr>
            <a:endParaRPr lang="en-US"/>
          </a:p>
        </p:txBody>
      </p:sp>
      <p:sp>
        <p:nvSpPr>
          <p:cNvPr id="4" name="Title 3">
            <a:extLst>
              <a:ext uri="{FF2B5EF4-FFF2-40B4-BE49-F238E27FC236}">
                <a16:creationId xmlns:a16="http://schemas.microsoft.com/office/drawing/2014/main" id="{28FFA92F-13CB-7A42-8CAC-44B1BE4BCCDA}"/>
              </a:ext>
            </a:extLst>
          </p:cNvPr>
          <p:cNvSpPr txBox="1">
            <a:spLocks/>
          </p:cNvSpPr>
          <p:nvPr/>
        </p:nvSpPr>
        <p:spPr>
          <a:xfrm>
            <a:off x="106532" y="614958"/>
            <a:ext cx="8802391"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2000">
                <a:latin typeface="+mj-lt"/>
              </a:rPr>
              <a:t>Hệ mật Rabin-p và ứng dụng</a:t>
            </a:r>
          </a:p>
        </p:txBody>
      </p:sp>
      <p:sp>
        <p:nvSpPr>
          <p:cNvPr id="5" name="Title 1">
            <a:extLst>
              <a:ext uri="{FF2B5EF4-FFF2-40B4-BE49-F238E27FC236}">
                <a16:creationId xmlns:a16="http://schemas.microsoft.com/office/drawing/2014/main" id="{92F6F082-763F-DC43-A0F4-C45D12D06193}"/>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30/48</a:t>
            </a:r>
          </a:p>
        </p:txBody>
      </p:sp>
    </p:spTree>
    <p:extLst>
      <p:ext uri="{BB962C8B-B14F-4D97-AF65-F5344CB8AC3E}">
        <p14:creationId xmlns:p14="http://schemas.microsoft.com/office/powerpoint/2010/main" val="2229530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BE1A8C-EE63-47A5-A525-6C46FF350527}"/>
              </a:ext>
            </a:extLst>
          </p:cNvPr>
          <p:cNvSpPr>
            <a:spLocks noGrp="1"/>
          </p:cNvSpPr>
          <p:nvPr>
            <p:ph type="title"/>
          </p:nvPr>
        </p:nvSpPr>
        <p:spPr/>
        <p:txBody>
          <a:bodyPr/>
          <a:lstStyle/>
          <a:p>
            <a:r>
              <a:rPr lang="en-US"/>
              <a:t>Hệ mật mã Rabin</a:t>
            </a:r>
            <a:endParaRPr lang="vi-VN"/>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B3F72FA7-8C1B-456C-95E6-F90CA39721AB}"/>
                  </a:ext>
                </a:extLst>
              </p:cNvPr>
              <p:cNvSpPr>
                <a:spLocks noGrp="1"/>
              </p:cNvSpPr>
              <p:nvPr>
                <p:ph sz="half" idx="1"/>
              </p:nvPr>
            </p:nvSpPr>
            <p:spPr>
              <a:xfrm>
                <a:off x="595884" y="1660124"/>
                <a:ext cx="7962190" cy="4224231"/>
              </a:xfrm>
            </p:spPr>
            <p:txBody>
              <a:bodyPr/>
              <a:lstStyle/>
              <a:p>
                <a:pPr marL="0" marR="0" lvl="0" indent="0">
                  <a:lnSpc>
                    <a:spcPct val="107000"/>
                  </a:lnSpc>
                  <a:spcBef>
                    <a:spcPts val="0"/>
                  </a:spcBef>
                  <a:spcAft>
                    <a:spcPts val="0"/>
                  </a:spcAft>
                  <a:buNone/>
                </a:pPr>
                <a:r>
                  <a:rPr lang="vi-VN" b="1" u="sng">
                    <a:solidFill>
                      <a:srgbClr val="000000"/>
                    </a:solidFill>
                    <a:effectLst/>
                    <a:latin typeface="+mj-lt"/>
                    <a:ea typeface="Times New Roman" panose="02020603050405020304" pitchFamily="18" charset="0"/>
                    <a:cs typeface="Times New Roman" panose="02020603050405020304" pitchFamily="18" charset="0"/>
                  </a:rPr>
                  <a:t>Quá trình tạo khóa:</a:t>
                </a:r>
                <a:endParaRPr lang="vi-VN" b="1" u="sng">
                  <a:effectLst/>
                  <a:latin typeface="+mj-lt"/>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a:solidFill>
                      <a:srgbClr val="000000"/>
                    </a:solidFill>
                    <a:effectLst/>
                    <a:latin typeface="+mj-lt"/>
                    <a:ea typeface="Times New Roman" panose="02020603050405020304" pitchFamily="18" charset="0"/>
                    <a:cs typeface="Times New Roman" panose="02020603050405020304" pitchFamily="18" charset="0"/>
                  </a:rPr>
                  <a:t>Chọn k, tham số bảo mật.</a:t>
                </a:r>
                <a:endParaRPr lang="vi-VN">
                  <a:effectLst/>
                  <a:latin typeface="+mj-lt"/>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a:solidFill>
                      <a:srgbClr val="000000"/>
                    </a:solidFill>
                    <a:effectLst/>
                    <a:latin typeface="+mj-lt"/>
                    <a:ea typeface="Times New Roman" panose="02020603050405020304" pitchFamily="18" charset="0"/>
                    <a:cs typeface="Times New Roman" panose="02020603050405020304" pitchFamily="18" charset="0"/>
                  </a:rPr>
                  <a:t>Tạo hai số ngẫu nhiên p, q  khác nhau sao cho: </a:t>
                </a:r>
                <a:endParaRPr lang="vi-VN">
                  <a:effectLst/>
                  <a:latin typeface="+mj-lt"/>
                  <a:ea typeface="Arial" panose="020B0604020202020204" pitchFamily="34" charset="0"/>
                  <a:cs typeface="Times New Roman" panose="02020603050405020304" pitchFamily="18" charset="0"/>
                </a:endParaRPr>
              </a:p>
              <a:p>
                <a:pPr marL="457200" marR="0" indent="457200">
                  <a:lnSpc>
                    <a:spcPct val="107000"/>
                  </a:lnSpc>
                  <a:spcBef>
                    <a:spcPts val="0"/>
                  </a:spcBef>
                  <a:spcAft>
                    <a:spcPts val="0"/>
                  </a:spcAft>
                </a:pPr>
                <a14:m>
                  <m:oMath xmlns:m="http://schemas.openxmlformats.org/officeDocument/2006/math">
                    <m:sSup>
                      <m:sSupPr>
                        <m:ctrlPr>
                          <a:rPr lang="vi-VN"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vi-VN"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m:t>
                        </m:r>
                      </m:e>
                      <m:sup>
                        <m:r>
                          <a:rPr lang="vi-VN"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𝑘</m:t>
                        </m:r>
                      </m:sup>
                    </m:sSup>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&lt; </m:t>
                    </m:r>
                    <m:r>
                      <a:rPr lang="vi-VN"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𝑝</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𝑞</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&lt; </m:t>
                    </m:r>
                    <m:sSup>
                      <m:sSupPr>
                        <m:ctrlPr>
                          <a:rPr lang="vi-VN"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vi-VN"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m:t>
                        </m:r>
                      </m:e>
                      <m:sup>
                        <m:r>
                          <a:rPr lang="vi-VN"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𝑘</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vi-VN"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sup>
                    </m:sSup>
                    <m:r>
                      <a:rPr lang="vi-VN" b="0" i="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vi-VN">
                    <a:solidFill>
                      <a:srgbClr val="000000"/>
                    </a:solidFill>
                    <a:effectLst/>
                    <a:latin typeface="+mj-lt"/>
                    <a:ea typeface="Times New Roman" panose="02020603050405020304" pitchFamily="18" charset="0"/>
                    <a:cs typeface="Times New Roman" panose="02020603050405020304" pitchFamily="18" charset="0"/>
                  </a:rPr>
                  <a:t> và </a:t>
                </a:r>
                <a14:m>
                  <m:oMath xmlns:m="http://schemas.openxmlformats.org/officeDocument/2006/math">
                    <m:r>
                      <a:rPr lang="vi-VN"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𝑝</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vi-VN"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𝑞</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3 (</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𝑚𝑜𝑑</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4)</m:t>
                    </m:r>
                  </m:oMath>
                </a14:m>
                <a:endParaRPr lang="vi-VN">
                  <a:effectLst/>
                  <a:latin typeface="+mj-lt"/>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a:solidFill>
                      <a:srgbClr val="000000"/>
                    </a:solidFill>
                    <a:effectLst/>
                    <a:latin typeface="+mj-lt"/>
                    <a:ea typeface="Times New Roman" panose="02020603050405020304" pitchFamily="18" charset="0"/>
                    <a:cs typeface="Times New Roman" panose="02020603050405020304" pitchFamily="18" charset="0"/>
                  </a:rPr>
                  <a:t>Tính: </a:t>
                </a:r>
                <a14:m>
                  <m:oMath xmlns:m="http://schemas.openxmlformats.org/officeDocument/2006/math">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e>
                      <m:sup>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oMath>
                </a14:m>
                <a:endParaRPr lang="vi-VN">
                  <a:effectLst/>
                  <a:latin typeface="+mj-lt"/>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a:solidFill>
                      <a:srgbClr val="000000"/>
                    </a:solidFill>
                    <a:effectLst/>
                    <a:latin typeface="+mj-lt"/>
                    <a:ea typeface="Times New Roman" panose="02020603050405020304" pitchFamily="18" charset="0"/>
                    <a:cs typeface="Times New Roman" panose="02020603050405020304" pitchFamily="18" charset="0"/>
                  </a:rPr>
                  <a:t>Giữ p là khóa bí mật.</a:t>
                </a:r>
                <a:endParaRPr lang="vi-VN">
                  <a:effectLst/>
                  <a:latin typeface="+mj-lt"/>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a:solidFill>
                      <a:srgbClr val="000000"/>
                    </a:solidFill>
                    <a:effectLst/>
                    <a:latin typeface="+mj-lt"/>
                    <a:ea typeface="Times New Roman" panose="02020603050405020304" pitchFamily="18" charset="0"/>
                    <a:cs typeface="Times New Roman" panose="02020603050405020304" pitchFamily="18" charset="0"/>
                  </a:rPr>
                  <a:t>N là khóa công khai.</a:t>
                </a:r>
                <a:endParaRPr lang="vi-VN">
                  <a:effectLst/>
                  <a:latin typeface="+mj-lt"/>
                  <a:ea typeface="Arial" panose="020B0604020202020204" pitchFamily="34" charset="0"/>
                  <a:cs typeface="Times New Roman" panose="02020603050405020304" pitchFamily="18" charset="0"/>
                </a:endParaRPr>
              </a:p>
              <a:p>
                <a:endParaRPr lang="vi-VN">
                  <a:latin typeface="+mj-lt"/>
                </a:endParaRPr>
              </a:p>
            </p:txBody>
          </p:sp>
        </mc:Choice>
        <mc:Fallback xmlns="">
          <p:sp>
            <p:nvSpPr>
              <p:cNvPr id="3" name="Chỗ dành sẵn cho Nội dung 2">
                <a:extLst>
                  <a:ext uri="{FF2B5EF4-FFF2-40B4-BE49-F238E27FC236}">
                    <a16:creationId xmlns:a16="http://schemas.microsoft.com/office/drawing/2014/main" id="{B3F72FA7-8C1B-456C-95E6-F90CA39721AB}"/>
                  </a:ext>
                </a:extLst>
              </p:cNvPr>
              <p:cNvSpPr>
                <a:spLocks noGrp="1" noRot="1" noChangeAspect="1" noMove="1" noResize="1" noEditPoints="1" noAdjustHandles="1" noChangeArrowheads="1" noChangeShapeType="1" noTextEdit="1"/>
              </p:cNvSpPr>
              <p:nvPr>
                <p:ph sz="half" idx="1"/>
              </p:nvPr>
            </p:nvSpPr>
            <p:spPr>
              <a:xfrm>
                <a:off x="595884" y="1660124"/>
                <a:ext cx="7962190" cy="4224231"/>
              </a:xfrm>
              <a:blipFill>
                <a:blip r:embed="rId2"/>
                <a:stretch>
                  <a:fillRect l="-1608" t="-1443"/>
                </a:stretch>
              </a:blipFill>
            </p:spPr>
            <p:txBody>
              <a:bodyPr/>
              <a:lstStyle/>
              <a:p>
                <a:r>
                  <a:rPr lang="vi-VN">
                    <a:noFill/>
                  </a:rPr>
                  <a:t> </a:t>
                </a:r>
              </a:p>
            </p:txBody>
          </p:sp>
        </mc:Fallback>
      </mc:AlternateContent>
      <p:sp>
        <p:nvSpPr>
          <p:cNvPr id="4" name="Title 3">
            <a:extLst>
              <a:ext uri="{FF2B5EF4-FFF2-40B4-BE49-F238E27FC236}">
                <a16:creationId xmlns:a16="http://schemas.microsoft.com/office/drawing/2014/main" id="{74750F1A-7607-DF4C-AF15-06411DA9B655}"/>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Rabin-p</a:t>
            </a:r>
          </a:p>
        </p:txBody>
      </p:sp>
      <p:sp>
        <p:nvSpPr>
          <p:cNvPr id="5" name="Title 1">
            <a:extLst>
              <a:ext uri="{FF2B5EF4-FFF2-40B4-BE49-F238E27FC236}">
                <a16:creationId xmlns:a16="http://schemas.microsoft.com/office/drawing/2014/main" id="{81D11E12-C20C-1147-8D45-3CB86955DC44}"/>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31/48</a:t>
            </a:r>
          </a:p>
        </p:txBody>
      </p:sp>
    </p:spTree>
    <p:extLst>
      <p:ext uri="{BB962C8B-B14F-4D97-AF65-F5344CB8AC3E}">
        <p14:creationId xmlns:p14="http://schemas.microsoft.com/office/powerpoint/2010/main" val="757162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BE1A8C-EE63-47A5-A525-6C46FF350527}"/>
              </a:ext>
            </a:extLst>
          </p:cNvPr>
          <p:cNvSpPr>
            <a:spLocks noGrp="1"/>
          </p:cNvSpPr>
          <p:nvPr>
            <p:ph type="title"/>
          </p:nvPr>
        </p:nvSpPr>
        <p:spPr/>
        <p:txBody>
          <a:bodyPr/>
          <a:lstStyle/>
          <a:p>
            <a:r>
              <a:rPr lang="en-US"/>
              <a:t>Hệ mật mã Rabin</a:t>
            </a:r>
            <a:endParaRPr lang="vi-VN"/>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B3F72FA7-8C1B-456C-95E6-F90CA39721AB}"/>
                  </a:ext>
                </a:extLst>
              </p:cNvPr>
              <p:cNvSpPr>
                <a:spLocks noGrp="1"/>
              </p:cNvSpPr>
              <p:nvPr>
                <p:ph sz="half" idx="1"/>
              </p:nvPr>
            </p:nvSpPr>
            <p:spPr>
              <a:xfrm>
                <a:off x="595884" y="1775534"/>
                <a:ext cx="7962190" cy="4128116"/>
              </a:xfrm>
            </p:spPr>
            <p:txBody>
              <a:bodyPr/>
              <a:lstStyle/>
              <a:p>
                <a:pPr marL="0" marR="0" lvl="0" indent="0">
                  <a:lnSpc>
                    <a:spcPct val="107000"/>
                  </a:lnSpc>
                  <a:spcBef>
                    <a:spcPts val="0"/>
                  </a:spcBef>
                  <a:spcAft>
                    <a:spcPts val="0"/>
                  </a:spcAft>
                  <a:buNone/>
                </a:pPr>
                <a:r>
                  <a:rPr lang="vi-VN" b="1" u="sng">
                    <a:solidFill>
                      <a:srgbClr val="000000"/>
                    </a:solidFill>
                    <a:effectLst/>
                    <a:latin typeface="+mj-lt"/>
                    <a:ea typeface="Times New Roman" panose="02020603050405020304" pitchFamily="18" charset="0"/>
                    <a:cs typeface="Times New Roman" panose="02020603050405020304" pitchFamily="18" charset="0"/>
                  </a:rPr>
                  <a:t>Quá trình mã hóa:</a:t>
                </a:r>
                <a:endParaRPr lang="vi-VN" b="1" u="sng">
                  <a:effectLst/>
                  <a:latin typeface="+mj-lt"/>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a:solidFill>
                      <a:srgbClr val="000000"/>
                    </a:solidFill>
                    <a:effectLst/>
                    <a:latin typeface="+mj-lt"/>
                    <a:ea typeface="Times New Roman" panose="02020603050405020304" pitchFamily="18" charset="0"/>
                    <a:cs typeface="Times New Roman" panose="02020603050405020304" pitchFamily="18" charset="0"/>
                  </a:rPr>
                  <a:t>Lấy khóa công khai N</a:t>
                </a:r>
                <a:endParaRPr lang="vi-VN">
                  <a:effectLst/>
                  <a:latin typeface="+mj-lt"/>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a:solidFill>
                      <a:srgbClr val="000000"/>
                    </a:solidFill>
                    <a:effectLst/>
                    <a:latin typeface="+mj-lt"/>
                    <a:ea typeface="Times New Roman" panose="02020603050405020304" pitchFamily="18" charset="0"/>
                    <a:cs typeface="Times New Roman" panose="02020603050405020304" pitchFamily="18" charset="0"/>
                  </a:rPr>
                  <a:t>Lấy tin nhắn m sao cho:</a:t>
                </a:r>
                <a:endParaRPr lang="vi-VN">
                  <a:effectLst/>
                  <a:latin typeface="+mj-lt"/>
                  <a:ea typeface="Arial" panose="020B0604020202020204" pitchFamily="34" charset="0"/>
                  <a:cs typeface="Times New Roman" panose="02020603050405020304" pitchFamily="18" charset="0"/>
                </a:endParaRPr>
              </a:p>
              <a:p>
                <a:pPr marL="914400" marR="0">
                  <a:lnSpc>
                    <a:spcPct val="107000"/>
                  </a:lnSpc>
                  <a:spcBef>
                    <a:spcPts val="0"/>
                  </a:spcBef>
                  <a:spcAft>
                    <a:spcPts val="0"/>
                  </a:spcAft>
                </a:pPr>
                <a:r>
                  <a:rPr lang="vi-VN">
                    <a:solidFill>
                      <a:srgbClr val="000000"/>
                    </a:solidFill>
                    <a:effectLst/>
                    <a:latin typeface="+mj-lt"/>
                    <a:ea typeface="Times New Roman" panose="02020603050405020304" pitchFamily="18" charset="0"/>
                    <a:cs typeface="Times New Roman" panose="02020603050405020304" pitchFamily="18" charset="0"/>
                  </a:rPr>
                  <a:t> </a:t>
                </a:r>
                <a14:m>
                  <m:oMath xmlns:m="http://schemas.openxmlformats.org/officeDocument/2006/math">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0 &lt; </m:t>
                    </m:r>
                    <m:r>
                      <a:rPr lang="vi-VN" i="1">
                        <a:solidFill>
                          <a:srgbClr val="000000"/>
                        </a:solidFill>
                        <a:effectLst/>
                        <a:latin typeface="Cambria Math" panose="02040503050406030204" pitchFamily="18" charset="0"/>
                        <a:ea typeface="Arial" panose="020B0604020202020204" pitchFamily="34" charset="0"/>
                        <a:cs typeface="Cambria Math" panose="02040503050406030204" pitchFamily="18" charset="0"/>
                      </a:rPr>
                      <m:t>𝑚</m:t>
                    </m:r>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 &lt; </m:t>
                    </m:r>
                    <m:sSup>
                      <m:sSupPr>
                        <m:ctrlPr>
                          <a:rPr lang="vi-VN" b="0" i="1" smtClean="0">
                            <a:solidFill>
                              <a:srgbClr val="000000"/>
                            </a:solidFill>
                            <a:latin typeface="Cambria Math" panose="02040503050406030204" pitchFamily="18" charset="0"/>
                            <a:ea typeface="Arial" panose="020B0604020202020204" pitchFamily="34" charset="0"/>
                            <a:cs typeface="Times New Roman" panose="02020603050405020304" pitchFamily="18" charset="0"/>
                          </a:rPr>
                        </m:ctrlPr>
                      </m:sSupPr>
                      <m:e>
                        <m:r>
                          <a:rPr lang="vi-VN" i="1">
                            <a:solidFill>
                              <a:srgbClr val="000000"/>
                            </a:solidFill>
                            <a:latin typeface="Cambria Math" panose="02040503050406030204" pitchFamily="18" charset="0"/>
                            <a:ea typeface="Arial" panose="020B0604020202020204" pitchFamily="34" charset="0"/>
                            <a:cs typeface="Times New Roman" panose="02020603050405020304" pitchFamily="18" charset="0"/>
                          </a:rPr>
                          <m:t>2</m:t>
                        </m:r>
                      </m:e>
                      <m:sup>
                        <m:r>
                          <a:rPr lang="vi-VN" i="1">
                            <a:solidFill>
                              <a:srgbClr val="000000"/>
                            </a:solidFill>
                            <a:latin typeface="Cambria Math" panose="02040503050406030204" pitchFamily="18" charset="0"/>
                            <a:ea typeface="Arial" panose="020B0604020202020204" pitchFamily="34" charset="0"/>
                            <a:cs typeface="Times New Roman" panose="02020603050405020304" pitchFamily="18" charset="0"/>
                          </a:rPr>
                          <m:t>(2</m:t>
                        </m:r>
                        <m:r>
                          <a:rPr lang="vi-VN" i="1">
                            <a:solidFill>
                              <a:srgbClr val="000000"/>
                            </a:solidFill>
                            <a:latin typeface="Cambria Math" panose="02040503050406030204" pitchFamily="18" charset="0"/>
                            <a:ea typeface="Arial" panose="020B0604020202020204" pitchFamily="34" charset="0"/>
                            <a:cs typeface="Cambria Math" panose="02040503050406030204" pitchFamily="18" charset="0"/>
                          </a:rPr>
                          <m:t>𝑘</m:t>
                        </m:r>
                        <m:r>
                          <a:rPr lang="vi-VN" i="1">
                            <a:solidFill>
                              <a:srgbClr val="000000"/>
                            </a:solidFill>
                            <a:latin typeface="Cambria Math" panose="02040503050406030204" pitchFamily="18" charset="0"/>
                            <a:ea typeface="Arial" panose="020B0604020202020204" pitchFamily="34" charset="0"/>
                            <a:cs typeface="Times New Roman" panose="02020603050405020304" pitchFamily="18" charset="0"/>
                          </a:rPr>
                          <m:t>−1)</m:t>
                        </m:r>
                      </m:sup>
                    </m:sSup>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𝑎𝑛𝑑</m:t>
                    </m:r>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 </m:t>
                    </m:r>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𝐺𝐶𝐷</m:t>
                    </m:r>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m:t>
                    </m:r>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𝑚</m:t>
                    </m:r>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 </m:t>
                    </m:r>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𝑁</m:t>
                    </m:r>
                    <m:r>
                      <a:rPr lang="vi-VN" i="1">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 = 1.</m:t>
                    </m:r>
                  </m:oMath>
                </a14:m>
                <a:endParaRPr lang="vi-VN">
                  <a:effectLst/>
                  <a:latin typeface="+mj-lt"/>
                  <a:ea typeface="Arial" panose="020B0604020202020204" pitchFamily="34" charset="0"/>
                  <a:cs typeface="Times New Roman" panose="02020603050405020304" pitchFamily="18" charset="0"/>
                </a:endParaRPr>
              </a:p>
              <a:p>
                <a:pPr marL="685800" marR="0" indent="0">
                  <a:lnSpc>
                    <a:spcPct val="107000"/>
                  </a:lnSpc>
                  <a:spcBef>
                    <a:spcPts val="0"/>
                  </a:spcBef>
                  <a:spcAft>
                    <a:spcPts val="0"/>
                  </a:spcAft>
                  <a:buNone/>
                </a:pPr>
                <a:r>
                  <a:rPr lang="vi-VN">
                    <a:solidFill>
                      <a:srgbClr val="000000"/>
                    </a:solidFill>
                    <a:effectLst/>
                    <a:latin typeface="+mj-lt"/>
                    <a:ea typeface="Times New Roman" panose="02020603050405020304" pitchFamily="18" charset="0"/>
                    <a:cs typeface="Times New Roman" panose="02020603050405020304" pitchFamily="18" charset="0"/>
                  </a:rPr>
                  <a:t>(m là khóa bí mật của mật mã Vigenère nếu áp dụng để mã hóa ảnh (trong phần ứng dụng))</a:t>
                </a:r>
                <a:endParaRPr lang="vi-VN">
                  <a:effectLst/>
                  <a:latin typeface="+mj-lt"/>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a:solidFill>
                      <a:srgbClr val="000000"/>
                    </a:solidFill>
                    <a:effectLst/>
                    <a:latin typeface="+mj-lt"/>
                    <a:ea typeface="Times New Roman" panose="02020603050405020304" pitchFamily="18" charset="0"/>
                    <a:cs typeface="Times New Roman" panose="02020603050405020304" pitchFamily="18" charset="0"/>
                  </a:rPr>
                  <a:t>Tính </a:t>
                </a:r>
                <a14:m>
                  <m:oMath xmlns:m="http://schemas.openxmlformats.org/officeDocument/2006/math">
                    <m:r>
                      <a:rPr lang="vi-VN"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𝑐</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vi-VN"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 (</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𝑚𝑜𝑑</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r>
                      <a:rPr lang="vi-V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vi-VN">
                  <a:effectLst/>
                  <a:latin typeface="+mj-lt"/>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a:solidFill>
                      <a:srgbClr val="000000"/>
                    </a:solidFill>
                    <a:effectLst/>
                    <a:latin typeface="+mj-lt"/>
                    <a:ea typeface="Times New Roman" panose="02020603050405020304" pitchFamily="18" charset="0"/>
                    <a:cs typeface="Times New Roman" panose="02020603050405020304" pitchFamily="18" charset="0"/>
                  </a:rPr>
                  <a:t>Gửi c đến người nhận.</a:t>
                </a:r>
                <a:endParaRPr lang="vi-VN">
                  <a:effectLst/>
                  <a:latin typeface="+mj-lt"/>
                  <a:ea typeface="Arial" panose="020B0604020202020204" pitchFamily="34" charset="0"/>
                  <a:cs typeface="Times New Roman" panose="02020603050405020304" pitchFamily="18" charset="0"/>
                </a:endParaRPr>
              </a:p>
              <a:p>
                <a:endParaRPr lang="vi-VN">
                  <a:latin typeface="+mj-lt"/>
                </a:endParaRPr>
              </a:p>
            </p:txBody>
          </p:sp>
        </mc:Choice>
        <mc:Fallback xmlns="">
          <p:sp>
            <p:nvSpPr>
              <p:cNvPr id="3" name="Chỗ dành sẵn cho Nội dung 2">
                <a:extLst>
                  <a:ext uri="{FF2B5EF4-FFF2-40B4-BE49-F238E27FC236}">
                    <a16:creationId xmlns:a16="http://schemas.microsoft.com/office/drawing/2014/main" id="{B3F72FA7-8C1B-456C-95E6-F90CA39721AB}"/>
                  </a:ext>
                </a:extLst>
              </p:cNvPr>
              <p:cNvSpPr>
                <a:spLocks noGrp="1" noRot="1" noChangeAspect="1" noMove="1" noResize="1" noEditPoints="1" noAdjustHandles="1" noChangeArrowheads="1" noChangeShapeType="1" noTextEdit="1"/>
              </p:cNvSpPr>
              <p:nvPr>
                <p:ph sz="half" idx="1"/>
              </p:nvPr>
            </p:nvSpPr>
            <p:spPr>
              <a:xfrm>
                <a:off x="595884" y="1775534"/>
                <a:ext cx="7962190" cy="4128116"/>
              </a:xfrm>
              <a:blipFill>
                <a:blip r:embed="rId2"/>
                <a:stretch>
                  <a:fillRect l="-1608" t="-1477"/>
                </a:stretch>
              </a:blipFill>
            </p:spPr>
            <p:txBody>
              <a:bodyPr/>
              <a:lstStyle/>
              <a:p>
                <a:r>
                  <a:rPr lang="vi-VN">
                    <a:noFill/>
                  </a:rPr>
                  <a:t> </a:t>
                </a:r>
              </a:p>
            </p:txBody>
          </p:sp>
        </mc:Fallback>
      </mc:AlternateContent>
      <p:sp>
        <p:nvSpPr>
          <p:cNvPr id="4" name="Title 3">
            <a:extLst>
              <a:ext uri="{FF2B5EF4-FFF2-40B4-BE49-F238E27FC236}">
                <a16:creationId xmlns:a16="http://schemas.microsoft.com/office/drawing/2014/main" id="{74750F1A-7607-DF4C-AF15-06411DA9B655}"/>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Rabin-p</a:t>
            </a:r>
          </a:p>
        </p:txBody>
      </p:sp>
      <p:sp>
        <p:nvSpPr>
          <p:cNvPr id="5" name="Title 1">
            <a:extLst>
              <a:ext uri="{FF2B5EF4-FFF2-40B4-BE49-F238E27FC236}">
                <a16:creationId xmlns:a16="http://schemas.microsoft.com/office/drawing/2014/main" id="{81D11E12-C20C-1147-8D45-3CB86955DC44}"/>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32/48</a:t>
            </a:r>
          </a:p>
        </p:txBody>
      </p:sp>
    </p:spTree>
    <p:extLst>
      <p:ext uri="{BB962C8B-B14F-4D97-AF65-F5344CB8AC3E}">
        <p14:creationId xmlns:p14="http://schemas.microsoft.com/office/powerpoint/2010/main" val="3113142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BE1A8C-EE63-47A5-A525-6C46FF350527}"/>
              </a:ext>
            </a:extLst>
          </p:cNvPr>
          <p:cNvSpPr>
            <a:spLocks noGrp="1"/>
          </p:cNvSpPr>
          <p:nvPr>
            <p:ph type="title"/>
          </p:nvPr>
        </p:nvSpPr>
        <p:spPr/>
        <p:txBody>
          <a:bodyPr/>
          <a:lstStyle/>
          <a:p>
            <a:r>
              <a:rPr lang="en-US"/>
              <a:t>Hệ mật mã Rabin</a:t>
            </a:r>
            <a:endParaRPr lang="vi-VN"/>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B3F72FA7-8C1B-456C-95E6-F90CA39721AB}"/>
                  </a:ext>
                </a:extLst>
              </p:cNvPr>
              <p:cNvSpPr>
                <a:spLocks noGrp="1"/>
              </p:cNvSpPr>
              <p:nvPr>
                <p:ph sz="half" idx="1"/>
              </p:nvPr>
            </p:nvSpPr>
            <p:spPr>
              <a:xfrm>
                <a:off x="595884" y="1180730"/>
                <a:ext cx="7962190" cy="5062312"/>
              </a:xfrm>
            </p:spPr>
            <p:txBody>
              <a:bodyPr/>
              <a:lstStyle/>
              <a:p>
                <a:pPr marL="0" marR="0" lvl="0" indent="0">
                  <a:lnSpc>
                    <a:spcPct val="107000"/>
                  </a:lnSpc>
                  <a:spcBef>
                    <a:spcPts val="0"/>
                  </a:spcBef>
                  <a:spcAft>
                    <a:spcPts val="0"/>
                  </a:spcAft>
                  <a:buNone/>
                </a:pPr>
                <a:r>
                  <a:rPr lang="vi-VN" sz="2800" b="1" u="sng">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Quá trình giải mã:</a:t>
                </a:r>
                <a:endParaRPr lang="vi-VN" sz="2800" b="1" u="sng">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Nhận mã c. </a:t>
                </a:r>
                <a:endParaRPr lang="vi-VN" sz="28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 </a:t>
                </a:r>
                <a14:m>
                  <m:oMath xmlns:m="http://schemas.openxmlformats.org/officeDocument/2006/math">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𝑤</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𝑐</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𝑚𝑜𝑑</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28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 </a:t>
                </a:r>
                <a14:m>
                  <m:oMath xmlns:m="http://schemas.openxmlformats.org/officeDocument/2006/math">
                    <m:sSub>
                      <m:sSubPr>
                        <m:ctrlP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e>
                      <m:sub>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𝑝</m:t>
                        </m:r>
                      </m:sub>
                    </m:sSub>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sSupPr>
                      <m:e>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𝑤</m:t>
                        </m:r>
                      </m:e>
                      <m:sup>
                        <m:f>
                          <m:fPr>
                            <m:ctrlP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𝑝</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+1 </m:t>
                            </m:r>
                          </m:num>
                          <m:den>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4</m:t>
                            </m:r>
                          </m:den>
                        </m:f>
                      </m:sup>
                    </m:sSup>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𝑚𝑜𝑑</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vi-VN" sz="28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 </a:t>
                </a:r>
                <a14:m>
                  <m:oMath xmlns:m="http://schemas.openxmlformats.org/officeDocument/2006/math">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𝑖</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fPr>
                      <m:num>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𝑐</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sSubSupPr>
                          <m:e>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e>
                          <m:sub>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𝑝</m:t>
                            </m:r>
                          </m:sub>
                          <m:sup>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2</m:t>
                            </m:r>
                          </m:sup>
                        </m:sSubSup>
                      </m:num>
                      <m:den>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𝑝</m:t>
                        </m:r>
                      </m:den>
                    </m:f>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vi-VN" sz="28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 </a:t>
                </a:r>
                <a14:m>
                  <m:oMath xmlns:m="http://schemas.openxmlformats.org/officeDocument/2006/math">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𝑗</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fPr>
                      <m:num>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𝑖</m:t>
                        </m:r>
                      </m:num>
                      <m:den>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e>
                          <m:sub>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𝑝</m:t>
                            </m:r>
                          </m:sub>
                        </m:sSub>
                      </m:den>
                    </m:f>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𝑚𝑜𝑑</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28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 </a:t>
                </a:r>
                <a14:m>
                  <m:oMath xmlns:m="http://schemas.openxmlformats.org/officeDocument/2006/math">
                    <m:sSub>
                      <m:sSubPr>
                        <m:ctrlP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sSubPr>
                      <m:e>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e>
                      <m:sub>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1</m:t>
                        </m:r>
                      </m:sub>
                    </m:sSub>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sSubPr>
                      <m:e>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e>
                      <m:sub>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𝑝</m:t>
                        </m:r>
                      </m:sub>
                    </m:sSub>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𝑗𝑝</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vi-VN" sz="28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 </a:t>
                </a:r>
                <a14:m>
                  <m:oMath xmlns:m="http://schemas.openxmlformats.org/officeDocument/2006/math">
                    <m:sSub>
                      <m:sSubPr>
                        <m:ctrlP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sSubPr>
                      <m:e>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e>
                      <m:sub>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&lt; </m:t>
                    </m:r>
                    <m:sSup>
                      <m:sSupPr>
                        <m:ctrlP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𝑘</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vi-VN"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th</m:t>
                    </m:r>
                    <m:r>
                      <a:rPr lang="vi-VN"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ì </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𝑟𝑒𝑡𝑢𝑟𝑛</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1 </m:t>
                    </m:r>
                  </m:oMath>
                </a14:m>
                <a:endParaRPr lang="vi-VN" sz="28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Ngược lại: </a:t>
                </a:r>
                <a14:m>
                  <m:oMath xmlns:m="http://schemas.openxmlformats.org/officeDocument/2006/math">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𝑟𝑒𝑡𝑢𝑟𝑛</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sSupPr>
                      <m:e>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𝑝</m:t>
                        </m:r>
                      </m:e>
                      <m:sup>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sSubPr>
                      <m:e>
                        <m:r>
                          <a:rPr lang="vi-VN" sz="2800"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t>𝑚</m:t>
                        </m:r>
                      </m:e>
                      <m:sub>
                        <m:r>
                          <a:rPr lang="vi-VN" sz="2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endParaRPr lang="vi-VN" sz="2800">
                  <a:effectLst/>
                  <a:latin typeface="Arial" panose="020B0604020202020204" pitchFamily="34" charset="0"/>
                  <a:ea typeface="Arial" panose="020B0604020202020204" pitchFamily="34" charset="0"/>
                  <a:cs typeface="Times New Roman" panose="02020603050405020304" pitchFamily="18" charset="0"/>
                </a:endParaRPr>
              </a:p>
              <a:p>
                <a:endParaRPr lang="vi-VN"/>
              </a:p>
            </p:txBody>
          </p:sp>
        </mc:Choice>
        <mc:Fallback xmlns="">
          <p:sp>
            <p:nvSpPr>
              <p:cNvPr id="3" name="Chỗ dành sẵn cho Nội dung 2">
                <a:extLst>
                  <a:ext uri="{FF2B5EF4-FFF2-40B4-BE49-F238E27FC236}">
                    <a16:creationId xmlns:a16="http://schemas.microsoft.com/office/drawing/2014/main" id="{B3F72FA7-8C1B-456C-95E6-F90CA39721AB}"/>
                  </a:ext>
                </a:extLst>
              </p:cNvPr>
              <p:cNvSpPr>
                <a:spLocks noGrp="1" noRot="1" noChangeAspect="1" noMove="1" noResize="1" noEditPoints="1" noAdjustHandles="1" noChangeArrowheads="1" noChangeShapeType="1" noTextEdit="1"/>
              </p:cNvSpPr>
              <p:nvPr>
                <p:ph sz="half" idx="1"/>
              </p:nvPr>
            </p:nvSpPr>
            <p:spPr>
              <a:xfrm>
                <a:off x="595884" y="1180730"/>
                <a:ext cx="7962190" cy="5062312"/>
              </a:xfrm>
              <a:blipFill>
                <a:blip r:embed="rId2"/>
                <a:stretch>
                  <a:fillRect l="-1608" t="-1325" b="-3614"/>
                </a:stretch>
              </a:blipFill>
            </p:spPr>
            <p:txBody>
              <a:bodyPr/>
              <a:lstStyle/>
              <a:p>
                <a:r>
                  <a:rPr lang="vi-VN">
                    <a:noFill/>
                  </a:rPr>
                  <a:t> </a:t>
                </a:r>
              </a:p>
            </p:txBody>
          </p:sp>
        </mc:Fallback>
      </mc:AlternateContent>
      <p:sp>
        <p:nvSpPr>
          <p:cNvPr id="4" name="Title 3">
            <a:extLst>
              <a:ext uri="{FF2B5EF4-FFF2-40B4-BE49-F238E27FC236}">
                <a16:creationId xmlns:a16="http://schemas.microsoft.com/office/drawing/2014/main" id="{74750F1A-7607-DF4C-AF15-06411DA9B655}"/>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Rabin-p</a:t>
            </a:r>
          </a:p>
        </p:txBody>
      </p:sp>
      <p:sp>
        <p:nvSpPr>
          <p:cNvPr id="5" name="Title 1">
            <a:extLst>
              <a:ext uri="{FF2B5EF4-FFF2-40B4-BE49-F238E27FC236}">
                <a16:creationId xmlns:a16="http://schemas.microsoft.com/office/drawing/2014/main" id="{81D11E12-C20C-1147-8D45-3CB86955DC44}"/>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33/48</a:t>
            </a:r>
          </a:p>
        </p:txBody>
      </p:sp>
    </p:spTree>
    <p:extLst>
      <p:ext uri="{BB962C8B-B14F-4D97-AF65-F5344CB8AC3E}">
        <p14:creationId xmlns:p14="http://schemas.microsoft.com/office/powerpoint/2010/main" val="1663213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4DEA7-762B-47E8-9874-961DF7C017C7}"/>
              </a:ext>
            </a:extLst>
          </p:cNvPr>
          <p:cNvSpPr>
            <a:spLocks noGrp="1"/>
          </p:cNvSpPr>
          <p:nvPr>
            <p:ph type="title"/>
          </p:nvPr>
        </p:nvSpPr>
        <p:spPr/>
        <p:txBody>
          <a:bodyPr/>
          <a:lstStyle/>
          <a:p>
            <a:r>
              <a:rPr lang="en-US"/>
              <a:t>Hệ mật mã Rabin</a:t>
            </a:r>
            <a:endParaRPr lang="vi-VN"/>
          </a:p>
        </p:txBody>
      </p:sp>
      <p:sp>
        <p:nvSpPr>
          <p:cNvPr id="4" name="Title 3">
            <a:extLst>
              <a:ext uri="{FF2B5EF4-FFF2-40B4-BE49-F238E27FC236}">
                <a16:creationId xmlns:a16="http://schemas.microsoft.com/office/drawing/2014/main" id="{28FFA92F-13CB-7A42-8CAC-44B1BE4BCCDA}"/>
              </a:ext>
            </a:extLst>
          </p:cNvPr>
          <p:cNvSpPr txBox="1">
            <a:spLocks/>
          </p:cNvSpPr>
          <p:nvPr/>
        </p:nvSpPr>
        <p:spPr>
          <a:xfrm>
            <a:off x="106532" y="614958"/>
            <a:ext cx="8802391"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2000">
                <a:latin typeface="+mj-lt"/>
              </a:rPr>
              <a:t>Hệ mật Rabin-p và ứng dụng</a:t>
            </a:r>
          </a:p>
        </p:txBody>
      </p:sp>
      <p:sp>
        <p:nvSpPr>
          <p:cNvPr id="5" name="Title 1">
            <a:extLst>
              <a:ext uri="{FF2B5EF4-FFF2-40B4-BE49-F238E27FC236}">
                <a16:creationId xmlns:a16="http://schemas.microsoft.com/office/drawing/2014/main" id="{92F6F082-763F-DC43-A0F4-C45D12D06193}"/>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34/48</a:t>
            </a:r>
          </a:p>
        </p:txBody>
      </p:sp>
      <p:sp>
        <p:nvSpPr>
          <p:cNvPr id="6" name="Chỗ dành sẵn cho Nội dung 5">
            <a:extLst>
              <a:ext uri="{FF2B5EF4-FFF2-40B4-BE49-F238E27FC236}">
                <a16:creationId xmlns:a16="http://schemas.microsoft.com/office/drawing/2014/main" id="{0F2E45DC-B268-4984-9B5C-9464627C0746}"/>
              </a:ext>
            </a:extLst>
          </p:cNvPr>
          <p:cNvSpPr>
            <a:spLocks noGrp="1"/>
          </p:cNvSpPr>
          <p:nvPr>
            <p:ph sz="half" idx="1"/>
          </p:nvPr>
        </p:nvSpPr>
        <p:spPr>
          <a:xfrm>
            <a:off x="595883" y="1533017"/>
            <a:ext cx="7917801" cy="4351338"/>
          </a:xfrm>
        </p:spPr>
        <p:txBody>
          <a:bodyPr/>
          <a:lstStyle/>
          <a:p>
            <a:pPr>
              <a:buFont typeface="Wingdings" pitchFamily="2" charset="2"/>
              <a:buChar char="v"/>
            </a:pPr>
            <a:r>
              <a:rPr lang="vi-VN"/>
              <a:t>Ứng dụng Rabin-p trong mã hóa hình ảnh: </a:t>
            </a:r>
          </a:p>
          <a:p>
            <a:pPr>
              <a:buFontTx/>
              <a:buChar char="-"/>
            </a:pPr>
            <a:r>
              <a:rPr lang="vi-VN">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 quả của việc sử dụng mật mã Vigenère và thuật toán Rabin- p trong một sơ đồ kết hợp để bảo mật một số tệp BMP. Các khóa mật mã Vigenère của mỗi tệp BMP đã được mã hóa và giải mã bằng thuật toán Rabin-p.</a:t>
            </a:r>
          </a:p>
          <a:p>
            <a:pPr>
              <a:buFontTx/>
              <a:buChar char="-"/>
            </a:pPr>
            <a:r>
              <a:rPr lang="vi-VN">
                <a:solidFill>
                  <a:srgbClr val="000000"/>
                </a:solidFill>
                <a:latin typeface="Times New Roman" panose="02020603050405020304" pitchFamily="18" charset="0"/>
                <a:ea typeface="Times New Roman" panose="02020603050405020304" pitchFamily="18" charset="0"/>
              </a:rPr>
              <a:t>Kết quả cho thấy kích thước của cipherimages không tăng và quy trình giải mã có thể khôi phục BMP ban đầu trong khi vẫn duy trì tính toàn vẹn của chúng.</a:t>
            </a:r>
            <a:endParaRPr lang="vi-VN"/>
          </a:p>
          <a:p>
            <a:endParaRPr lang="vi-VN"/>
          </a:p>
        </p:txBody>
      </p:sp>
    </p:spTree>
    <p:extLst>
      <p:ext uri="{BB962C8B-B14F-4D97-AF65-F5344CB8AC3E}">
        <p14:creationId xmlns:p14="http://schemas.microsoft.com/office/powerpoint/2010/main" val="815064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4DEA7-762B-47E8-9874-961DF7C017C7}"/>
              </a:ext>
            </a:extLst>
          </p:cNvPr>
          <p:cNvSpPr>
            <a:spLocks noGrp="1"/>
          </p:cNvSpPr>
          <p:nvPr>
            <p:ph type="title"/>
          </p:nvPr>
        </p:nvSpPr>
        <p:spPr/>
        <p:txBody>
          <a:bodyPr/>
          <a:lstStyle/>
          <a:p>
            <a:r>
              <a:rPr lang="en-US"/>
              <a:t>Hệ mật mã Rabin</a:t>
            </a:r>
            <a:endParaRPr lang="vi-VN"/>
          </a:p>
        </p:txBody>
      </p:sp>
      <p:pic>
        <p:nvPicPr>
          <p:cNvPr id="7" name="Chỗ dành sẵn cho Nội dung 6">
            <a:extLst>
              <a:ext uri="{FF2B5EF4-FFF2-40B4-BE49-F238E27FC236}">
                <a16:creationId xmlns:a16="http://schemas.microsoft.com/office/drawing/2014/main" id="{0DC65532-3287-4734-B4DB-94FB7EF12CC7}"/>
              </a:ext>
            </a:extLst>
          </p:cNvPr>
          <p:cNvPicPr>
            <a:picLocks noGrp="1" noChangeAspect="1"/>
          </p:cNvPicPr>
          <p:nvPr>
            <p:ph sz="half" idx="1"/>
          </p:nvPr>
        </p:nvPicPr>
        <p:blipFill>
          <a:blip r:embed="rId2"/>
          <a:stretch>
            <a:fillRect/>
          </a:stretch>
        </p:blipFill>
        <p:spPr>
          <a:xfrm>
            <a:off x="1091851" y="1272243"/>
            <a:ext cx="6960298" cy="4313514"/>
          </a:xfrm>
        </p:spPr>
      </p:pic>
      <p:sp>
        <p:nvSpPr>
          <p:cNvPr id="4" name="Title 3">
            <a:extLst>
              <a:ext uri="{FF2B5EF4-FFF2-40B4-BE49-F238E27FC236}">
                <a16:creationId xmlns:a16="http://schemas.microsoft.com/office/drawing/2014/main" id="{28FFA92F-13CB-7A42-8CAC-44B1BE4BCCDA}"/>
              </a:ext>
            </a:extLst>
          </p:cNvPr>
          <p:cNvSpPr txBox="1">
            <a:spLocks/>
          </p:cNvSpPr>
          <p:nvPr/>
        </p:nvSpPr>
        <p:spPr>
          <a:xfrm>
            <a:off x="106532" y="614958"/>
            <a:ext cx="8802391"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2000">
                <a:latin typeface="+mj-lt"/>
              </a:rPr>
              <a:t>Hệ mật Rabin-p và ứng dụng</a:t>
            </a:r>
          </a:p>
        </p:txBody>
      </p:sp>
      <p:sp>
        <p:nvSpPr>
          <p:cNvPr id="5" name="Title 1">
            <a:extLst>
              <a:ext uri="{FF2B5EF4-FFF2-40B4-BE49-F238E27FC236}">
                <a16:creationId xmlns:a16="http://schemas.microsoft.com/office/drawing/2014/main" id="{92F6F082-763F-DC43-A0F4-C45D12D06193}"/>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35/48</a:t>
            </a:r>
          </a:p>
        </p:txBody>
      </p:sp>
      <p:sp>
        <p:nvSpPr>
          <p:cNvPr id="8" name="Hộp Văn bản 7">
            <a:extLst>
              <a:ext uri="{FF2B5EF4-FFF2-40B4-BE49-F238E27FC236}">
                <a16:creationId xmlns:a16="http://schemas.microsoft.com/office/drawing/2014/main" id="{0B8CB6BC-7031-4B64-A015-F8A05565EEB8}"/>
              </a:ext>
            </a:extLst>
          </p:cNvPr>
          <p:cNvSpPr txBox="1"/>
          <p:nvPr/>
        </p:nvSpPr>
        <p:spPr>
          <a:xfrm>
            <a:off x="2314943" y="5873710"/>
            <a:ext cx="4385568" cy="369332"/>
          </a:xfrm>
          <a:prstGeom prst="rect">
            <a:avLst/>
          </a:prstGeom>
          <a:noFill/>
        </p:spPr>
        <p:txBody>
          <a:bodyPr wrap="square" rtlCol="0">
            <a:spAutoFit/>
          </a:bodyPr>
          <a:lstStyle/>
          <a:p>
            <a:pPr algn="ctr"/>
            <a:r>
              <a:rPr lang="vi-VN" u="sng"/>
              <a:t>Ảnh minh họa</a:t>
            </a:r>
          </a:p>
        </p:txBody>
      </p:sp>
    </p:spTree>
    <p:extLst>
      <p:ext uri="{BB962C8B-B14F-4D97-AF65-F5344CB8AC3E}">
        <p14:creationId xmlns:p14="http://schemas.microsoft.com/office/powerpoint/2010/main" val="1465295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0EE3-DE16-4AB3-9BB8-CD4676DC4DDF}"/>
              </a:ext>
            </a:extLst>
          </p:cNvPr>
          <p:cNvSpPr>
            <a:spLocks noGrp="1"/>
          </p:cNvSpPr>
          <p:nvPr>
            <p:ph type="title"/>
          </p:nvPr>
        </p:nvSpPr>
        <p:spPr/>
        <p:txBody>
          <a:bodyPr/>
          <a:lstStyle/>
          <a:p>
            <a:r>
              <a:rPr lang="en-US" dirty="0" err="1"/>
              <a:t>Hệ</a:t>
            </a:r>
            <a:r>
              <a:rPr lang="en-US" dirty="0"/>
              <a:t> </a:t>
            </a:r>
            <a:r>
              <a:rPr lang="en-US" dirty="0" err="1"/>
              <a:t>mật</a:t>
            </a:r>
            <a:r>
              <a:rPr lang="en-US" dirty="0"/>
              <a:t> </a:t>
            </a:r>
            <a:r>
              <a:rPr lang="en-US" dirty="0" err="1"/>
              <a:t>mã</a:t>
            </a:r>
            <a:r>
              <a:rPr lang="en-US" dirty="0"/>
              <a:t> Rabin</a:t>
            </a:r>
            <a:endParaRPr lang="vi-VN" dirty="0"/>
          </a:p>
        </p:txBody>
      </p:sp>
      <p:sp>
        <p:nvSpPr>
          <p:cNvPr id="3" name="Content Placeholder 2">
            <a:extLst>
              <a:ext uri="{FF2B5EF4-FFF2-40B4-BE49-F238E27FC236}">
                <a16:creationId xmlns:a16="http://schemas.microsoft.com/office/drawing/2014/main" id="{52553006-A113-4710-8565-88745CB8874D}"/>
              </a:ext>
            </a:extLst>
          </p:cNvPr>
          <p:cNvSpPr>
            <a:spLocks noGrp="1"/>
          </p:cNvSpPr>
          <p:nvPr>
            <p:ph sz="half" idx="1"/>
          </p:nvPr>
        </p:nvSpPr>
        <p:spPr>
          <a:xfrm>
            <a:off x="382280" y="1186788"/>
            <a:ext cx="8379440" cy="5009826"/>
          </a:xfrm>
        </p:spPr>
        <p:txBody>
          <a:bodyPr/>
          <a:lstStyle/>
          <a:p>
            <a:r>
              <a:rPr lang="vi-VN" sz="1800" b="0" i="0" dirty="0">
                <a:solidFill>
                  <a:srgbClr val="333333"/>
                </a:solidFill>
                <a:effectLst/>
                <a:latin typeface="Arial" panose="020B0604020202020204" pitchFamily="34" charset="0"/>
              </a:rPr>
              <a:t>Sơ đồ mật mã khóa công khai Rabin có ưu điểm là thuật toán mã hóa nhanh hơn so với hệ mật mã khóa công khai RSA. Nhưng, thuật toán giải mã của sơ đồ này lại tồn tại nhược điểm là từ một bản mã sẽ nhận được tới bốn bản rõ, dẫn đến khó khăn trong việc xác định đâu là bản rõ thực sự và đâu là bản rõ phát sinh thêm. Để khắc phục hạn chế này, đã có một số nghiên cứu cải tiến sơ đồ mã hóa Rabin, như sơ đồ Shimada, Chen-Tsu, và THA.</a:t>
            </a:r>
          </a:p>
          <a:p>
            <a:pPr marL="342900" indent="-342900">
              <a:buFont typeface="+mj-lt"/>
              <a:buAutoNum type="arabicPeriod"/>
            </a:pPr>
            <a:r>
              <a:rPr lang="vi-VN" sz="2000" b="1" dirty="0">
                <a:solidFill>
                  <a:srgbClr val="FF0000"/>
                </a:solidFill>
                <a:latin typeface="Arial" panose="020B0604020202020204" pitchFamily="34" charset="0"/>
              </a:rPr>
              <a:t>Sơ đồ cải tiến Shimada</a:t>
            </a:r>
          </a:p>
          <a:p>
            <a:pPr marL="457200" lvl="1" indent="0">
              <a:buNone/>
            </a:pPr>
            <a:r>
              <a:rPr lang="vi-VN" sz="1600" i="0" dirty="0">
                <a:effectLst/>
                <a:latin typeface="Arial" panose="020B0604020202020204" pitchFamily="34" charset="0"/>
              </a:rPr>
              <a:t>Shimada đề xuất một hệ thống mật mã mới dựa trên hệ mật mã của Rabin, có thể hạn chế miền của hàm giải mã. Quan trọng hơn, nó có thể có được chỉ một bản rõ từ bản mã C (tức là không mở rộng kích thước khối), bản rõ là một trong các nghiệm của phương trình X2 = C (mod N), và nó có thể được xác định theo những thông tin từ bản mã C của nó.</a:t>
            </a:r>
          </a:p>
          <a:p>
            <a:pPr marL="457200" lvl="1" indent="0">
              <a:buNone/>
            </a:pPr>
            <a:r>
              <a:rPr lang="vi-VN" sz="1600" i="0" dirty="0">
                <a:effectLst/>
                <a:latin typeface="Arial" panose="020B0604020202020204" pitchFamily="34" charset="0"/>
              </a:rPr>
              <a:t>Sơ đồ sử dụng khóa bí mật p, q trong đó p=7(mod 8) và q=3(mod 8) và công khai N=p q. Bên cạnh đó, sử dụng 2 hàm t</a:t>
            </a:r>
            <a:r>
              <a:rPr lang="vi-VN" sz="1800" i="0" baseline="-25000" dirty="0">
                <a:effectLst/>
                <a:latin typeface="Arial" panose="020B0604020202020204" pitchFamily="34" charset="0"/>
              </a:rPr>
              <a:t>e</a:t>
            </a:r>
            <a:r>
              <a:rPr lang="vi-VN" sz="1600" i="0" dirty="0">
                <a:effectLst/>
                <a:latin typeface="Arial" panose="020B0604020202020204" pitchFamily="34" charset="0"/>
              </a:rPr>
              <a:t>, u</a:t>
            </a:r>
            <a:r>
              <a:rPr lang="vi-VN" sz="1800" i="0" baseline="-25000" dirty="0">
                <a:effectLst/>
                <a:latin typeface="Arial" panose="020B0604020202020204" pitchFamily="34" charset="0"/>
              </a:rPr>
              <a:t>e</a:t>
            </a:r>
            <a:r>
              <a:rPr lang="vi-VN" sz="1600" i="0" dirty="0">
                <a:effectLst/>
                <a:latin typeface="Arial" panose="020B0604020202020204" pitchFamily="34" charset="0"/>
              </a:rPr>
              <a:t> trong thuật toán mã hóa và t</a:t>
            </a:r>
            <a:r>
              <a:rPr lang="vi-VN" sz="1800" i="0" baseline="-25000" dirty="0">
                <a:effectLst/>
                <a:latin typeface="Arial" panose="020B0604020202020204" pitchFamily="34" charset="0"/>
              </a:rPr>
              <a:t>d</a:t>
            </a:r>
            <a:r>
              <a:rPr lang="vi-VN" sz="1600" i="0" dirty="0">
                <a:effectLst/>
                <a:latin typeface="Arial" panose="020B0604020202020204" pitchFamily="34" charset="0"/>
              </a:rPr>
              <a:t>, u</a:t>
            </a:r>
            <a:r>
              <a:rPr lang="vi-VN" sz="1800" i="0" baseline="-25000" dirty="0">
                <a:effectLst/>
                <a:latin typeface="Arial" panose="020B0604020202020204" pitchFamily="34" charset="0"/>
              </a:rPr>
              <a:t>d</a:t>
            </a:r>
            <a:r>
              <a:rPr lang="vi-VN" sz="1600" i="0" dirty="0">
                <a:effectLst/>
                <a:latin typeface="Arial" panose="020B0604020202020204" pitchFamily="34" charset="0"/>
              </a:rPr>
              <a:t> trong thuật toán giải mã. </a:t>
            </a:r>
          </a:p>
          <a:p>
            <a:pPr marL="457200" lvl="1" indent="0">
              <a:buNone/>
            </a:pPr>
            <a:endParaRPr lang="vi-VN" sz="1400" dirty="0"/>
          </a:p>
        </p:txBody>
      </p:sp>
      <p:sp>
        <p:nvSpPr>
          <p:cNvPr id="6" name="Title 3">
            <a:extLst>
              <a:ext uri="{FF2B5EF4-FFF2-40B4-BE49-F238E27FC236}">
                <a16:creationId xmlns:a16="http://schemas.microsoft.com/office/drawing/2014/main" id="{67EE3E6B-8AB7-441A-B2E5-2732A9BED3D3}"/>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Sơ</a:t>
            </a:r>
            <a:r>
              <a:rPr lang="en-US" sz="2000" dirty="0"/>
              <a:t> </a:t>
            </a:r>
            <a:r>
              <a:rPr lang="en-US" sz="2000" dirty="0" err="1"/>
              <a:t>đồ</a:t>
            </a:r>
            <a:r>
              <a:rPr lang="en-US" sz="2000" dirty="0"/>
              <a:t> </a:t>
            </a:r>
            <a:r>
              <a:rPr lang="en-US" sz="2000" dirty="0" err="1"/>
              <a:t>cải</a:t>
            </a:r>
            <a:r>
              <a:rPr lang="en-US" sz="2000" dirty="0"/>
              <a:t> </a:t>
            </a:r>
            <a:r>
              <a:rPr lang="en-US" sz="2000" dirty="0" err="1"/>
              <a:t>tiến</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p:sp>
        <p:nvSpPr>
          <p:cNvPr id="5" name="Title 1">
            <a:extLst>
              <a:ext uri="{FF2B5EF4-FFF2-40B4-BE49-F238E27FC236}">
                <a16:creationId xmlns:a16="http://schemas.microsoft.com/office/drawing/2014/main" id="{AADE87D4-9A65-B74D-B759-ED6078392725}"/>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36/48</a:t>
            </a:r>
          </a:p>
        </p:txBody>
      </p:sp>
    </p:spTree>
    <p:extLst>
      <p:ext uri="{BB962C8B-B14F-4D97-AF65-F5344CB8AC3E}">
        <p14:creationId xmlns:p14="http://schemas.microsoft.com/office/powerpoint/2010/main" val="4046946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5DB6-9E75-45C6-8762-F06E2E7B7D54}"/>
              </a:ext>
            </a:extLst>
          </p:cNvPr>
          <p:cNvSpPr>
            <a:spLocks noGrp="1"/>
          </p:cNvSpPr>
          <p:nvPr>
            <p:ph type="title"/>
          </p:nvPr>
        </p:nvSpPr>
        <p:spPr/>
        <p:txBody>
          <a:bodyPr/>
          <a:lstStyle/>
          <a:p>
            <a:r>
              <a:rPr lang="en-US" dirty="0" err="1"/>
              <a:t>Hệ</a:t>
            </a:r>
            <a:r>
              <a:rPr lang="en-US" dirty="0"/>
              <a:t> </a:t>
            </a:r>
            <a:r>
              <a:rPr lang="en-US" dirty="0" err="1"/>
              <a:t>mật</a:t>
            </a:r>
            <a:r>
              <a:rPr lang="en-US" dirty="0"/>
              <a:t> </a:t>
            </a:r>
            <a:r>
              <a:rPr lang="en-US" dirty="0" err="1"/>
              <a:t>mã</a:t>
            </a:r>
            <a:r>
              <a:rPr lang="en-US" dirty="0"/>
              <a:t> Rabin</a:t>
            </a:r>
            <a:endParaRPr lang="vi-VN" dirty="0"/>
          </a:p>
        </p:txBody>
      </p:sp>
      <p:sp>
        <p:nvSpPr>
          <p:cNvPr id="3" name="Content Placeholder 2">
            <a:extLst>
              <a:ext uri="{FF2B5EF4-FFF2-40B4-BE49-F238E27FC236}">
                <a16:creationId xmlns:a16="http://schemas.microsoft.com/office/drawing/2014/main" id="{B6AD6BF6-C017-4097-AAA4-A4B5A1A61B69}"/>
              </a:ext>
            </a:extLst>
          </p:cNvPr>
          <p:cNvSpPr>
            <a:spLocks noGrp="1"/>
          </p:cNvSpPr>
          <p:nvPr>
            <p:ph sz="half" idx="1"/>
          </p:nvPr>
        </p:nvSpPr>
        <p:spPr>
          <a:xfrm>
            <a:off x="312847" y="1138383"/>
            <a:ext cx="8518305" cy="5157925"/>
          </a:xfrm>
        </p:spPr>
        <p:txBody>
          <a:bodyPr/>
          <a:lstStyle/>
          <a:p>
            <a:pPr marL="514350" indent="-514350">
              <a:buFont typeface="+mj-lt"/>
              <a:buAutoNum type="arabicPeriod"/>
            </a:pPr>
            <a:r>
              <a:rPr lang="vi-VN" sz="2000" b="1" dirty="0">
                <a:solidFill>
                  <a:srgbClr val="FF0000"/>
                </a:solidFill>
                <a:latin typeface="Arial" panose="020B0604020202020204" pitchFamily="34" charset="0"/>
                <a:cs typeface="Arial" panose="020B0604020202020204" pitchFamily="34" charset="0"/>
              </a:rPr>
              <a:t>Sơ đồ cải tiến Shimada</a:t>
            </a:r>
          </a:p>
          <a:p>
            <a:pPr lvl="1"/>
            <a:r>
              <a:rPr lang="vi-VN" sz="1600" dirty="0">
                <a:latin typeface="Arial" panose="020B0604020202020204" pitchFamily="34" charset="0"/>
                <a:cs typeface="Arial" panose="020B0604020202020204" pitchFamily="34" charset="0"/>
              </a:rPr>
              <a:t>Quy trình mã hóa</a:t>
            </a:r>
          </a:p>
          <a:p>
            <a:pPr marL="457200" lvl="1" indent="0">
              <a:buNone/>
            </a:pPr>
            <a:r>
              <a:rPr lang="vi-VN" sz="1600" dirty="0">
                <a:latin typeface="Arial" panose="020B0604020202020204" pitchFamily="34" charset="0"/>
                <a:cs typeface="Arial" panose="020B0604020202020204" pitchFamily="34" charset="0"/>
              </a:rPr>
              <a:t>Từ bản rõ M ta có được bản mã C theo các bước sau :</a:t>
            </a:r>
          </a:p>
          <a:p>
            <a:pPr marL="457200" lvl="1" indent="0">
              <a:buNone/>
            </a:pPr>
            <a:r>
              <a:rPr lang="vi-VN" sz="1600" dirty="0">
                <a:latin typeface="Arial" panose="020B0604020202020204" pitchFamily="34" charset="0"/>
                <a:cs typeface="Arial" panose="020B0604020202020204" pitchFamily="34" charset="0"/>
              </a:rPr>
              <a:t>B1: Tính t</a:t>
            </a:r>
            <a:r>
              <a:rPr lang="vi-VN" sz="1800" baseline="-25000" dirty="0">
                <a:latin typeface="Arial" panose="020B0604020202020204" pitchFamily="34" charset="0"/>
                <a:cs typeface="Arial" panose="020B0604020202020204" pitchFamily="34" charset="0"/>
              </a:rPr>
              <a:t>e</a:t>
            </a:r>
            <a:r>
              <a:rPr lang="vi-VN" sz="1800" dirty="0">
                <a:latin typeface="Arial" panose="020B0604020202020204" pitchFamily="34" charset="0"/>
                <a:cs typeface="Arial" panose="020B0604020202020204" pitchFamily="34" charset="0"/>
              </a:rPr>
              <a:t>(M) và u</a:t>
            </a:r>
            <a:r>
              <a:rPr lang="vi-VN" sz="1800" baseline="-25000" dirty="0">
                <a:latin typeface="Arial" panose="020B0604020202020204" pitchFamily="34" charset="0"/>
                <a:cs typeface="Arial" panose="020B0604020202020204" pitchFamily="34" charset="0"/>
              </a:rPr>
              <a:t>e</a:t>
            </a:r>
            <a:r>
              <a:rPr lang="vi-VN" sz="1800" dirty="0">
                <a:latin typeface="Arial" panose="020B0604020202020204" pitchFamily="34" charset="0"/>
                <a:cs typeface="Arial" panose="020B0604020202020204" pitchFamily="34" charset="0"/>
              </a:rPr>
              <a:t>(M)</a:t>
            </a:r>
          </a:p>
          <a:p>
            <a:pPr marL="457200" lvl="1" indent="0">
              <a:buNone/>
            </a:pPr>
            <a:endParaRPr lang="vi-VN" sz="1600" dirty="0">
              <a:latin typeface="Arial" panose="020B0604020202020204" pitchFamily="34" charset="0"/>
              <a:cs typeface="Arial" panose="020B0604020202020204" pitchFamily="34" charset="0"/>
            </a:endParaRPr>
          </a:p>
          <a:p>
            <a:pPr marL="457200" lvl="1" indent="0">
              <a:buNone/>
            </a:pPr>
            <a:endParaRPr lang="vi-VN" sz="1800" dirty="0">
              <a:latin typeface="Arial" panose="020B0604020202020204" pitchFamily="34" charset="0"/>
              <a:cs typeface="Arial" panose="020B0604020202020204" pitchFamily="34" charset="0"/>
            </a:endParaRPr>
          </a:p>
          <a:p>
            <a:pPr marL="457200" lvl="1" indent="0">
              <a:buNone/>
            </a:pPr>
            <a:endParaRPr lang="vi-VN" sz="1800" dirty="0">
              <a:latin typeface="Arial" panose="020B0604020202020204" pitchFamily="34" charset="0"/>
              <a:cs typeface="Arial" panose="020B0604020202020204" pitchFamily="34" charset="0"/>
            </a:endParaRPr>
          </a:p>
          <a:p>
            <a:pPr marL="457200" lvl="1" indent="0">
              <a:buNone/>
            </a:pPr>
            <a:endParaRPr lang="vi-VN" sz="1800" dirty="0">
              <a:latin typeface="Arial" panose="020B0604020202020204" pitchFamily="34" charset="0"/>
              <a:cs typeface="Arial" panose="020B0604020202020204" pitchFamily="34" charset="0"/>
            </a:endParaRPr>
          </a:p>
          <a:p>
            <a:pPr marL="457200" lvl="1" indent="0">
              <a:buNone/>
            </a:pPr>
            <a:r>
              <a:rPr lang="vi-VN" sz="1600" dirty="0">
                <a:latin typeface="Arial" panose="020B0604020202020204" pitchFamily="34" charset="0"/>
                <a:cs typeface="Arial" panose="020B0604020202020204" pitchFamily="34" charset="0"/>
              </a:rPr>
              <a:t>B2:Tính </a:t>
            </a:r>
            <a:r>
              <a:rPr lang="el-GR" sz="1600" dirty="0">
                <a:latin typeface="Arial" panose="020B0604020202020204" pitchFamily="34" charset="0"/>
                <a:cs typeface="Arial" panose="020B0604020202020204" pitchFamily="34" charset="0"/>
              </a:rPr>
              <a:t>θ</a:t>
            </a:r>
            <a:endParaRPr lang="vi-VN" sz="1600" dirty="0">
              <a:latin typeface="Arial" panose="020B0604020202020204" pitchFamily="34" charset="0"/>
              <a:cs typeface="Arial" panose="020B0604020202020204" pitchFamily="34" charset="0"/>
            </a:endParaRPr>
          </a:p>
          <a:p>
            <a:pPr marL="457200" lvl="1" indent="0">
              <a:buNone/>
            </a:pPr>
            <a:r>
              <a:rPr lang="vi-VN" sz="1600" dirty="0">
                <a:latin typeface="Arial" panose="020B0604020202020204" pitchFamily="34" charset="0"/>
                <a:cs typeface="Arial" panose="020B0604020202020204" pitchFamily="34" charset="0"/>
              </a:rPr>
              <a:t>	</a:t>
            </a:r>
            <a:r>
              <a:rPr lang="el-GR" sz="1600" dirty="0">
                <a:latin typeface="Arial" panose="020B0604020202020204" pitchFamily="34" charset="0"/>
                <a:cs typeface="Arial" panose="020B0604020202020204" pitchFamily="34" charset="0"/>
              </a:rPr>
              <a:t>θ</a:t>
            </a:r>
            <a:r>
              <a:rPr lang="vi-VN" sz="1600" dirty="0">
                <a:latin typeface="Arial" panose="020B0604020202020204" pitchFamily="34" charset="0"/>
                <a:cs typeface="Arial" panose="020B0604020202020204" pitchFamily="34" charset="0"/>
              </a:rPr>
              <a:t>= M </a:t>
            </a:r>
            <a:r>
              <a:rPr lang="vi-VN" sz="1600" baseline="30000" dirty="0">
                <a:latin typeface="Arial" panose="020B0604020202020204" pitchFamily="34" charset="0"/>
                <a:cs typeface="Arial" panose="020B0604020202020204" pitchFamily="34" charset="0"/>
              </a:rPr>
              <a:t>2</a:t>
            </a:r>
            <a:r>
              <a:rPr lang="vi-VN" sz="1600" dirty="0">
                <a:latin typeface="Arial" panose="020B0604020202020204" pitchFamily="34" charset="0"/>
                <a:cs typeface="Arial" panose="020B0604020202020204" pitchFamily="34" charset="0"/>
              </a:rPr>
              <a:t> mod N</a:t>
            </a:r>
          </a:p>
          <a:p>
            <a:pPr marL="457200" lvl="1" indent="0">
              <a:buNone/>
            </a:pPr>
            <a:r>
              <a:rPr lang="vi-VN" sz="1600" dirty="0">
                <a:latin typeface="Arial" panose="020B0604020202020204" pitchFamily="34" charset="0"/>
                <a:cs typeface="Arial" panose="020B0604020202020204" pitchFamily="34" charset="0"/>
              </a:rPr>
              <a:t>B3:Tạo bản mã C</a:t>
            </a:r>
          </a:p>
          <a:p>
            <a:pPr marL="457200" lvl="1" indent="0">
              <a:buNone/>
            </a:pPr>
            <a:r>
              <a:rPr lang="vi-VN" sz="1600" dirty="0">
                <a:latin typeface="Arial" panose="020B0604020202020204" pitchFamily="34" charset="0"/>
                <a:cs typeface="Arial" panose="020B0604020202020204" pitchFamily="34" charset="0"/>
              </a:rPr>
              <a:t>	C=</a:t>
            </a:r>
            <a:r>
              <a:rPr lang="vi-VN" sz="1400" dirty="0">
                <a:latin typeface="Arial" panose="020B0604020202020204" pitchFamily="34" charset="0"/>
                <a:cs typeface="Arial" panose="020B0604020202020204" pitchFamily="34" charset="0"/>
              </a:rPr>
              <a:t>t</a:t>
            </a:r>
            <a:r>
              <a:rPr lang="vi-VN" sz="1600" baseline="-25000" dirty="0">
                <a:latin typeface="Arial" panose="020B0604020202020204" pitchFamily="34" charset="0"/>
                <a:cs typeface="Arial" panose="020B0604020202020204" pitchFamily="34" charset="0"/>
              </a:rPr>
              <a:t>e</a:t>
            </a:r>
            <a:r>
              <a:rPr lang="vi-VN" sz="1600" dirty="0">
                <a:latin typeface="Arial" panose="020B0604020202020204" pitchFamily="34" charset="0"/>
                <a:cs typeface="Arial" panose="020B0604020202020204" pitchFamily="34" charset="0"/>
              </a:rPr>
              <a:t>(M)*u</a:t>
            </a:r>
            <a:r>
              <a:rPr lang="vi-VN" sz="1800" baseline="-25000" dirty="0">
                <a:latin typeface="Arial" panose="020B0604020202020204" pitchFamily="34" charset="0"/>
                <a:cs typeface="Arial" panose="020B0604020202020204" pitchFamily="34" charset="0"/>
              </a:rPr>
              <a:t>e</a:t>
            </a:r>
            <a:r>
              <a:rPr lang="vi-VN" sz="1600" dirty="0">
                <a:latin typeface="Arial" panose="020B0604020202020204" pitchFamily="34" charset="0"/>
                <a:cs typeface="Arial" panose="020B0604020202020204" pitchFamily="34" charset="0"/>
              </a:rPr>
              <a:t>(M)*</a:t>
            </a:r>
            <a:r>
              <a:rPr lang="el-GR" sz="1600" dirty="0">
                <a:latin typeface="Arial" panose="020B0604020202020204" pitchFamily="34" charset="0"/>
                <a:cs typeface="Arial" panose="020B0604020202020204" pitchFamily="34" charset="0"/>
              </a:rPr>
              <a:t> θ</a:t>
            </a:r>
            <a:r>
              <a:rPr lang="vi-VN" sz="1600" dirty="0">
                <a:latin typeface="Arial" panose="020B0604020202020204" pitchFamily="34" charset="0"/>
                <a:cs typeface="Arial" panose="020B0604020202020204" pitchFamily="34" charset="0"/>
              </a:rPr>
              <a:t> mod N</a:t>
            </a:r>
          </a:p>
          <a:p>
            <a:pPr lvl="1"/>
            <a:r>
              <a:rPr lang="vi-VN" sz="1600" dirty="0">
                <a:latin typeface="Arial" panose="020B0604020202020204" pitchFamily="34" charset="0"/>
                <a:cs typeface="Arial" panose="020B0604020202020204" pitchFamily="34" charset="0"/>
              </a:rPr>
              <a:t>Quy trình giải mã</a:t>
            </a:r>
          </a:p>
          <a:p>
            <a:pPr marL="457200" lvl="1" indent="0">
              <a:buNone/>
            </a:pPr>
            <a:r>
              <a:rPr lang="vi-VN" sz="1600" dirty="0">
                <a:latin typeface="Arial" panose="020B0604020202020204" pitchFamily="34" charset="0"/>
                <a:cs typeface="Arial" panose="020B0604020202020204" pitchFamily="34" charset="0"/>
              </a:rPr>
              <a:t>Từ bản mã C ta tìm được bản rõ M theo các bước sau:</a:t>
            </a:r>
          </a:p>
          <a:p>
            <a:pPr marL="457200" lvl="1" indent="0">
              <a:buNone/>
            </a:pPr>
            <a:r>
              <a:rPr lang="vi-VN" sz="1600" dirty="0">
                <a:latin typeface="Arial" panose="020B0604020202020204" pitchFamily="34" charset="0"/>
                <a:cs typeface="Arial" panose="020B0604020202020204" pitchFamily="34" charset="0"/>
              </a:rPr>
              <a:t>B1:Tính </a:t>
            </a:r>
            <a:r>
              <a:rPr lang="vi-VN" sz="1600" dirty="0">
                <a:latin typeface="+mn-lt"/>
              </a:rPr>
              <a:t> t</a:t>
            </a:r>
            <a:r>
              <a:rPr lang="vi-VN" sz="1600" baseline="-25000" dirty="0">
                <a:latin typeface="+mn-lt"/>
              </a:rPr>
              <a:t>d</a:t>
            </a:r>
            <a:r>
              <a:rPr lang="vi-VN" sz="1600" dirty="0">
                <a:latin typeface="+mn-lt"/>
              </a:rPr>
              <a:t>(C)</a:t>
            </a:r>
            <a:endParaRPr lang="vi-VN" sz="1600" dirty="0">
              <a:latin typeface="+mn-lt"/>
              <a:cs typeface="Arial" panose="020B0604020202020204" pitchFamily="34" charset="0"/>
            </a:endParaRPr>
          </a:p>
          <a:p>
            <a:pPr marL="457200" lvl="1" indent="0">
              <a:buNone/>
            </a:pPr>
            <a:endParaRPr lang="vi-VN" sz="1600" dirty="0">
              <a:latin typeface="Arial" panose="020B0604020202020204" pitchFamily="34" charset="0"/>
              <a:cs typeface="Arial" panose="020B0604020202020204" pitchFamily="34" charset="0"/>
            </a:endParaRPr>
          </a:p>
          <a:p>
            <a:pPr marL="457200" lvl="1" indent="0">
              <a:buNone/>
            </a:pPr>
            <a:endParaRPr lang="vi-VN" sz="1800" dirty="0">
              <a:latin typeface="Arial" panose="020B0604020202020204" pitchFamily="34" charset="0"/>
              <a:cs typeface="Arial" panose="020B0604020202020204" pitchFamily="34" charset="0"/>
            </a:endParaRPr>
          </a:p>
          <a:p>
            <a:pPr marL="457200" lvl="1" indent="0">
              <a:buNone/>
            </a:pPr>
            <a:endParaRPr lang="vi-VN" sz="1800" dirty="0">
              <a:latin typeface="Arial" panose="020B0604020202020204" pitchFamily="34" charset="0"/>
              <a:cs typeface="Arial" panose="020B0604020202020204" pitchFamily="34" charset="0"/>
            </a:endParaRPr>
          </a:p>
          <a:p>
            <a:pPr marL="457200" lvl="1" indent="0">
              <a:buNone/>
            </a:pPr>
            <a:endParaRPr lang="vi-VN" sz="1800" dirty="0">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EFC0496C-83B6-4D8F-B835-7736329DF67A}"/>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Sơ</a:t>
            </a:r>
            <a:r>
              <a:rPr lang="en-US" sz="2000" dirty="0"/>
              <a:t> </a:t>
            </a:r>
            <a:r>
              <a:rPr lang="en-US" sz="2000" dirty="0" err="1"/>
              <a:t>đồ</a:t>
            </a:r>
            <a:r>
              <a:rPr lang="en-US" sz="2000" dirty="0"/>
              <a:t> </a:t>
            </a:r>
            <a:r>
              <a:rPr lang="en-US" sz="2000" dirty="0" err="1"/>
              <a:t>cải</a:t>
            </a:r>
            <a:r>
              <a:rPr lang="en-US" sz="2000" dirty="0"/>
              <a:t> </a:t>
            </a:r>
            <a:r>
              <a:rPr lang="en-US" sz="2000" dirty="0" err="1"/>
              <a:t>tiến</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74E9C5-11B2-4BC8-9F44-33F5DA99B3C9}"/>
                  </a:ext>
                </a:extLst>
              </p:cNvPr>
              <p:cNvSpPr txBox="1"/>
              <p:nvPr/>
            </p:nvSpPr>
            <p:spPr>
              <a:xfrm>
                <a:off x="2175030" y="2615062"/>
                <a:ext cx="1651246" cy="788999"/>
              </a:xfrm>
              <a:prstGeom prst="rect">
                <a:avLst/>
              </a:prstGeom>
              <a:noFill/>
            </p:spPr>
            <p:txBody>
              <a:bodyPr wrap="square" rtlCol="0">
                <a:spAutoFit/>
              </a:bodyPr>
              <a:lstStyle/>
              <a:p>
                <a:r>
                  <a:rPr lang="vi-VN" sz="1600" dirty="0"/>
                  <a:t>1,0≤ M ≤</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𝑁</m:t>
                        </m:r>
                        <m:r>
                          <a:rPr lang="vi-VN" sz="1600" b="0" i="1" smtClean="0">
                            <a:latin typeface="Cambria Math" panose="02040503050406030204" pitchFamily="18" charset="0"/>
                          </a:rPr>
                          <m:t>−1</m:t>
                        </m:r>
                      </m:num>
                      <m:den>
                        <m:r>
                          <a:rPr lang="vi-VN" sz="1600" b="0" i="1" smtClean="0">
                            <a:latin typeface="Cambria Math" panose="02040503050406030204" pitchFamily="18" charset="0"/>
                          </a:rPr>
                          <m:t>2</m:t>
                        </m:r>
                      </m:den>
                    </m:f>
                  </m:oMath>
                </a14:m>
                <a:endParaRPr lang="vi-VN" sz="1600" dirty="0"/>
              </a:p>
              <a:p>
                <a:r>
                  <a:rPr lang="vi-VN" sz="1600" dirty="0"/>
                  <a:t>-1,</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𝑁</m:t>
                        </m:r>
                        <m:r>
                          <a:rPr lang="vi-VN" sz="1600" b="0" i="1" smtClean="0">
                            <a:latin typeface="Cambria Math" panose="02040503050406030204" pitchFamily="18" charset="0"/>
                          </a:rPr>
                          <m:t>+1</m:t>
                        </m:r>
                      </m:num>
                      <m:den>
                        <m:r>
                          <a:rPr lang="vi-VN" sz="1600" b="0" i="1" smtClean="0">
                            <a:latin typeface="Cambria Math" panose="02040503050406030204" pitchFamily="18" charset="0"/>
                          </a:rPr>
                          <m:t>2 </m:t>
                        </m:r>
                      </m:den>
                    </m:f>
                    <m:r>
                      <m:rPr>
                        <m:nor/>
                      </m:rPr>
                      <a:rPr lang="vi-VN" sz="1600" dirty="0"/>
                      <m:t>≤</m:t>
                    </m:r>
                  </m:oMath>
                </a14:m>
                <a:r>
                  <a:rPr lang="vi-VN" sz="1600" dirty="0"/>
                  <a:t> M≤ N-1</a:t>
                </a:r>
              </a:p>
            </p:txBody>
          </p:sp>
        </mc:Choice>
        <mc:Fallback xmlns="">
          <p:sp>
            <p:nvSpPr>
              <p:cNvPr id="9" name="TextBox 8">
                <a:extLst>
                  <a:ext uri="{FF2B5EF4-FFF2-40B4-BE49-F238E27FC236}">
                    <a16:creationId xmlns:a16="http://schemas.microsoft.com/office/drawing/2014/main" id="{7674E9C5-11B2-4BC8-9F44-33F5DA99B3C9}"/>
                  </a:ext>
                </a:extLst>
              </p:cNvPr>
              <p:cNvSpPr txBox="1">
                <a:spLocks noRot="1" noChangeAspect="1" noMove="1" noResize="1" noEditPoints="1" noAdjustHandles="1" noChangeArrowheads="1" noChangeShapeType="1" noTextEdit="1"/>
              </p:cNvSpPr>
              <p:nvPr/>
            </p:nvSpPr>
            <p:spPr>
              <a:xfrm>
                <a:off x="2175030" y="2615062"/>
                <a:ext cx="1651246" cy="788999"/>
              </a:xfrm>
              <a:prstGeom prst="rect">
                <a:avLst/>
              </a:prstGeom>
              <a:blipFill>
                <a:blip r:embed="rId2"/>
                <a:stretch>
                  <a:fillRect l="-2214" b="-2326"/>
                </a:stretch>
              </a:blipFill>
            </p:spPr>
            <p:txBody>
              <a:bodyPr/>
              <a:lstStyle/>
              <a:p>
                <a:r>
                  <a:rPr lang="vi-VN">
                    <a:noFill/>
                  </a:rPr>
                  <a:t> </a:t>
                </a:r>
              </a:p>
            </p:txBody>
          </p:sp>
        </mc:Fallback>
      </mc:AlternateContent>
      <p:sp>
        <p:nvSpPr>
          <p:cNvPr id="10" name="Left Brace 9">
            <a:extLst>
              <a:ext uri="{FF2B5EF4-FFF2-40B4-BE49-F238E27FC236}">
                <a16:creationId xmlns:a16="http://schemas.microsoft.com/office/drawing/2014/main" id="{22531119-34AF-4B40-83E8-F65A61899B00}"/>
              </a:ext>
            </a:extLst>
          </p:cNvPr>
          <p:cNvSpPr/>
          <p:nvPr/>
        </p:nvSpPr>
        <p:spPr>
          <a:xfrm>
            <a:off x="2041683" y="2530489"/>
            <a:ext cx="204367" cy="923516"/>
          </a:xfrm>
          <a:prstGeom prst="leftBrace">
            <a:avLst>
              <a:gd name="adj1" fmla="val 8333"/>
              <a:gd name="adj2" fmla="val 4657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F65946C-7A09-43F2-AD48-0810E0C8D434}"/>
                  </a:ext>
                </a:extLst>
              </p:cNvPr>
              <p:cNvSpPr txBox="1"/>
              <p:nvPr/>
            </p:nvSpPr>
            <p:spPr>
              <a:xfrm>
                <a:off x="5475302" y="2597780"/>
                <a:ext cx="1367161" cy="788934"/>
              </a:xfrm>
              <a:prstGeom prst="rect">
                <a:avLst/>
              </a:prstGeom>
              <a:noFill/>
            </p:spPr>
            <p:txBody>
              <a:bodyPr wrap="square" rtlCol="0">
                <a:spAutoFit/>
              </a:bodyPr>
              <a:lstStyle/>
              <a:p>
                <a:r>
                  <a:rPr lang="vi-VN" sz="1600" dirty="0"/>
                  <a:t>1,J(</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𝑀</m:t>
                        </m:r>
                      </m:num>
                      <m:den>
                        <m:r>
                          <a:rPr lang="vi-VN" sz="1600" b="0" i="1" smtClean="0">
                            <a:latin typeface="Cambria Math" panose="02040503050406030204" pitchFamily="18" charset="0"/>
                          </a:rPr>
                          <m:t>𝑁</m:t>
                        </m:r>
                      </m:den>
                    </m:f>
                  </m:oMath>
                </a14:m>
                <a:r>
                  <a:rPr lang="vi-VN" sz="1600" dirty="0"/>
                  <a:t>)=1 or 0</a:t>
                </a:r>
              </a:p>
              <a:p>
                <a:r>
                  <a:rPr lang="vi-VN" sz="1600" dirty="0"/>
                  <a:t>2,J(</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𝑀</m:t>
                        </m:r>
                      </m:num>
                      <m:den>
                        <m:r>
                          <a:rPr lang="vi-VN" sz="1600" b="0" i="1" smtClean="0">
                            <a:latin typeface="Cambria Math" panose="02040503050406030204" pitchFamily="18" charset="0"/>
                          </a:rPr>
                          <m:t>𝑁</m:t>
                        </m:r>
                      </m:den>
                    </m:f>
                  </m:oMath>
                </a14:m>
                <a:r>
                  <a:rPr lang="vi-VN" sz="1600" dirty="0"/>
                  <a:t>)= -1</a:t>
                </a:r>
              </a:p>
            </p:txBody>
          </p:sp>
        </mc:Choice>
        <mc:Fallback xmlns="">
          <p:sp>
            <p:nvSpPr>
              <p:cNvPr id="12" name="TextBox 11">
                <a:extLst>
                  <a:ext uri="{FF2B5EF4-FFF2-40B4-BE49-F238E27FC236}">
                    <a16:creationId xmlns:a16="http://schemas.microsoft.com/office/drawing/2014/main" id="{5F65946C-7A09-43F2-AD48-0810E0C8D434}"/>
                  </a:ext>
                </a:extLst>
              </p:cNvPr>
              <p:cNvSpPr txBox="1">
                <a:spLocks noRot="1" noChangeAspect="1" noMove="1" noResize="1" noEditPoints="1" noAdjustHandles="1" noChangeArrowheads="1" noChangeShapeType="1" noTextEdit="1"/>
              </p:cNvSpPr>
              <p:nvPr/>
            </p:nvSpPr>
            <p:spPr>
              <a:xfrm>
                <a:off x="5475302" y="2597780"/>
                <a:ext cx="1367161" cy="788934"/>
              </a:xfrm>
              <a:prstGeom prst="rect">
                <a:avLst/>
              </a:prstGeom>
              <a:blipFill>
                <a:blip r:embed="rId3"/>
                <a:stretch>
                  <a:fillRect l="-2232" r="-2232" b="-1538"/>
                </a:stretch>
              </a:blipFill>
            </p:spPr>
            <p:txBody>
              <a:bodyPr/>
              <a:lstStyle/>
              <a:p>
                <a:r>
                  <a:rPr lang="vi-VN">
                    <a:noFill/>
                  </a:rPr>
                  <a:t> </a:t>
                </a:r>
              </a:p>
            </p:txBody>
          </p:sp>
        </mc:Fallback>
      </mc:AlternateContent>
      <p:sp>
        <p:nvSpPr>
          <p:cNvPr id="13" name="Left Brace 12">
            <a:extLst>
              <a:ext uri="{FF2B5EF4-FFF2-40B4-BE49-F238E27FC236}">
                <a16:creationId xmlns:a16="http://schemas.microsoft.com/office/drawing/2014/main" id="{436C1809-841D-4DEA-A820-1860CC0B1833}"/>
              </a:ext>
            </a:extLst>
          </p:cNvPr>
          <p:cNvSpPr/>
          <p:nvPr/>
        </p:nvSpPr>
        <p:spPr>
          <a:xfrm>
            <a:off x="5270935" y="2507703"/>
            <a:ext cx="204367" cy="923516"/>
          </a:xfrm>
          <a:prstGeom prst="leftBrace">
            <a:avLst>
              <a:gd name="adj1" fmla="val 8333"/>
              <a:gd name="adj2" fmla="val 4657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14" name="TextBox 13">
            <a:extLst>
              <a:ext uri="{FF2B5EF4-FFF2-40B4-BE49-F238E27FC236}">
                <a16:creationId xmlns:a16="http://schemas.microsoft.com/office/drawing/2014/main" id="{2801D4A2-F3B5-4B06-BA53-19A8D65A8137}"/>
              </a:ext>
            </a:extLst>
          </p:cNvPr>
          <p:cNvSpPr txBox="1"/>
          <p:nvPr/>
        </p:nvSpPr>
        <p:spPr>
          <a:xfrm>
            <a:off x="1193957" y="2784795"/>
            <a:ext cx="914400" cy="369332"/>
          </a:xfrm>
          <a:prstGeom prst="rect">
            <a:avLst/>
          </a:prstGeom>
          <a:noFill/>
        </p:spPr>
        <p:txBody>
          <a:bodyPr wrap="square" rtlCol="0">
            <a:spAutoFit/>
          </a:bodyPr>
          <a:lstStyle/>
          <a:p>
            <a:r>
              <a:rPr lang="vi-VN" sz="1600" dirty="0">
                <a:latin typeface="Arial" panose="020B0604020202020204" pitchFamily="34" charset="0"/>
                <a:cs typeface="Arial" panose="020B0604020202020204" pitchFamily="34" charset="0"/>
              </a:rPr>
              <a:t>t</a:t>
            </a:r>
            <a:r>
              <a:rPr lang="vi-VN" sz="1800" baseline="-25000" dirty="0">
                <a:latin typeface="Arial" panose="020B0604020202020204" pitchFamily="34" charset="0"/>
                <a:cs typeface="Arial" panose="020B0604020202020204" pitchFamily="34" charset="0"/>
              </a:rPr>
              <a:t>e</a:t>
            </a:r>
            <a:r>
              <a:rPr lang="vi-VN" sz="1800" dirty="0">
                <a:latin typeface="Arial" panose="020B0604020202020204" pitchFamily="34" charset="0"/>
                <a:cs typeface="Arial" panose="020B0604020202020204" pitchFamily="34" charset="0"/>
              </a:rPr>
              <a:t>(M)=</a:t>
            </a:r>
            <a:endParaRPr lang="vi-VN" dirty="0"/>
          </a:p>
        </p:txBody>
      </p:sp>
      <p:sp>
        <p:nvSpPr>
          <p:cNvPr id="15" name="TextBox 14">
            <a:extLst>
              <a:ext uri="{FF2B5EF4-FFF2-40B4-BE49-F238E27FC236}">
                <a16:creationId xmlns:a16="http://schemas.microsoft.com/office/drawing/2014/main" id="{76C6C9AE-3449-4F81-A2A5-374557B2ECBC}"/>
              </a:ext>
            </a:extLst>
          </p:cNvPr>
          <p:cNvSpPr txBox="1"/>
          <p:nvPr/>
        </p:nvSpPr>
        <p:spPr>
          <a:xfrm>
            <a:off x="4402305" y="2784795"/>
            <a:ext cx="914400" cy="369332"/>
          </a:xfrm>
          <a:prstGeom prst="rect">
            <a:avLst/>
          </a:prstGeom>
          <a:noFill/>
        </p:spPr>
        <p:txBody>
          <a:bodyPr wrap="square" rtlCol="0">
            <a:spAutoFit/>
          </a:bodyPr>
          <a:lstStyle/>
          <a:p>
            <a:r>
              <a:rPr lang="vi-VN" sz="1800" dirty="0">
                <a:latin typeface="Arial" panose="020B0604020202020204" pitchFamily="34" charset="0"/>
                <a:cs typeface="Arial" panose="020B0604020202020204" pitchFamily="34" charset="0"/>
              </a:rPr>
              <a:t>u</a:t>
            </a:r>
            <a:r>
              <a:rPr lang="vi-VN" sz="1800" baseline="-25000" dirty="0">
                <a:latin typeface="Arial" panose="020B0604020202020204" pitchFamily="34" charset="0"/>
                <a:cs typeface="Arial" panose="020B0604020202020204" pitchFamily="34" charset="0"/>
              </a:rPr>
              <a:t>e</a:t>
            </a:r>
            <a:r>
              <a:rPr lang="vi-VN" sz="1800" dirty="0">
                <a:latin typeface="Arial" panose="020B0604020202020204" pitchFamily="34" charset="0"/>
                <a:cs typeface="Arial" panose="020B0604020202020204" pitchFamily="34" charset="0"/>
              </a:rPr>
              <a:t>(M)=</a:t>
            </a:r>
            <a:endParaRPr lang="vi-VN"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82EA0E-B51A-4F03-A1D5-704403585FF7}"/>
                  </a:ext>
                </a:extLst>
              </p:cNvPr>
              <p:cNvSpPr txBox="1"/>
              <p:nvPr/>
            </p:nvSpPr>
            <p:spPr>
              <a:xfrm>
                <a:off x="2991775" y="5237019"/>
                <a:ext cx="2707688" cy="1220851"/>
              </a:xfrm>
              <a:prstGeom prst="rect">
                <a:avLst/>
              </a:prstGeom>
              <a:noFill/>
            </p:spPr>
            <p:txBody>
              <a:bodyPr wrap="square" rtlCol="0">
                <a:spAutoFit/>
              </a:bodyPr>
              <a:lstStyle/>
              <a:p>
                <a:r>
                  <a:rPr lang="vi-VN" sz="1600" dirty="0"/>
                  <a:t>1 nếu L(</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𝐶</m:t>
                        </m:r>
                      </m:num>
                      <m:den>
                        <m:r>
                          <a:rPr lang="vi-VN" sz="1600" b="0" i="1" smtClean="0">
                            <a:latin typeface="Cambria Math" panose="02040503050406030204" pitchFamily="18" charset="0"/>
                          </a:rPr>
                          <m:t>𝑝</m:t>
                        </m:r>
                      </m:den>
                    </m:f>
                  </m:oMath>
                </a14:m>
                <a:r>
                  <a:rPr lang="vi-VN" sz="1600" dirty="0"/>
                  <a:t>)=L(</a:t>
                </a:r>
                <a14:m>
                  <m:oMath xmlns:m="http://schemas.openxmlformats.org/officeDocument/2006/math">
                    <m:f>
                      <m:fPr>
                        <m:ctrlPr>
                          <a:rPr lang="vi-VN" sz="1600" i="1">
                            <a:latin typeface="Cambria Math" panose="02040503050406030204" pitchFamily="18" charset="0"/>
                          </a:rPr>
                        </m:ctrlPr>
                      </m:fPr>
                      <m:num>
                        <m:r>
                          <a:rPr lang="vi-VN" sz="1600" i="1">
                            <a:latin typeface="Cambria Math" panose="02040503050406030204" pitchFamily="18" charset="0"/>
                          </a:rPr>
                          <m:t>𝐶</m:t>
                        </m:r>
                      </m:num>
                      <m:den>
                        <m:r>
                          <a:rPr lang="vi-VN" sz="1600" b="0" i="1" smtClean="0">
                            <a:latin typeface="Cambria Math" panose="02040503050406030204" pitchFamily="18" charset="0"/>
                          </a:rPr>
                          <m:t>𝑞</m:t>
                        </m:r>
                      </m:den>
                    </m:f>
                  </m:oMath>
                </a14:m>
                <a:r>
                  <a:rPr lang="vi-VN" sz="1600" dirty="0"/>
                  <a:t>)=0 </a:t>
                </a:r>
              </a:p>
              <a:p>
                <a:r>
                  <a:rPr lang="vi-VN" sz="1600" dirty="0"/>
                  <a:t>L(</a:t>
                </a:r>
                <a14:m>
                  <m:oMath xmlns:m="http://schemas.openxmlformats.org/officeDocument/2006/math">
                    <m:f>
                      <m:fPr>
                        <m:ctrlPr>
                          <a:rPr lang="vi-VN" sz="1600" i="1">
                            <a:latin typeface="Cambria Math" panose="02040503050406030204" pitchFamily="18" charset="0"/>
                          </a:rPr>
                        </m:ctrlPr>
                      </m:fPr>
                      <m:num>
                        <m:r>
                          <a:rPr lang="vi-VN" sz="1600" i="1">
                            <a:latin typeface="Cambria Math" panose="02040503050406030204" pitchFamily="18" charset="0"/>
                          </a:rPr>
                          <m:t>𝐶</m:t>
                        </m:r>
                      </m:num>
                      <m:den>
                        <m:r>
                          <a:rPr lang="vi-VN" sz="1600" i="1">
                            <a:latin typeface="Cambria Math" panose="02040503050406030204" pitchFamily="18" charset="0"/>
                          </a:rPr>
                          <m:t>𝑝</m:t>
                        </m:r>
                      </m:den>
                    </m:f>
                  </m:oMath>
                </a14:m>
                <a:r>
                  <a:rPr lang="vi-VN" sz="1600" dirty="0"/>
                  <a:t>) nếu L(</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𝐶</m:t>
                        </m:r>
                      </m:num>
                      <m:den>
                        <m:r>
                          <a:rPr lang="vi-VN" sz="1600" b="0" i="1" smtClean="0">
                            <a:latin typeface="Cambria Math" panose="02040503050406030204" pitchFamily="18" charset="0"/>
                          </a:rPr>
                          <m:t>𝑝</m:t>
                        </m:r>
                      </m:den>
                    </m:f>
                  </m:oMath>
                </a14:m>
                <a:r>
                  <a:rPr lang="vi-VN" sz="1600" dirty="0"/>
                  <a:t>)=0 và L(</a:t>
                </a:r>
                <a14:m>
                  <m:oMath xmlns:m="http://schemas.openxmlformats.org/officeDocument/2006/math">
                    <m:f>
                      <m:fPr>
                        <m:ctrlPr>
                          <a:rPr lang="vi-VN" sz="1600" i="1">
                            <a:latin typeface="Cambria Math" panose="02040503050406030204" pitchFamily="18" charset="0"/>
                          </a:rPr>
                        </m:ctrlPr>
                      </m:fPr>
                      <m:num>
                        <m:r>
                          <a:rPr lang="vi-VN" sz="1600" i="1">
                            <a:latin typeface="Cambria Math" panose="02040503050406030204" pitchFamily="18" charset="0"/>
                          </a:rPr>
                          <m:t>𝐶</m:t>
                        </m:r>
                      </m:num>
                      <m:den>
                        <m:r>
                          <a:rPr lang="vi-VN" sz="1600" b="0" i="1" smtClean="0">
                            <a:latin typeface="Cambria Math" panose="02040503050406030204" pitchFamily="18" charset="0"/>
                          </a:rPr>
                          <m:t>𝑞</m:t>
                        </m:r>
                      </m:den>
                    </m:f>
                  </m:oMath>
                </a14:m>
                <a:r>
                  <a:rPr lang="vi-VN" sz="1600" dirty="0"/>
                  <a:t>) ≠ 0</a:t>
                </a:r>
              </a:p>
              <a:p>
                <a:r>
                  <a:rPr lang="vi-VN" sz="1600" dirty="0"/>
                  <a:t>L(</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𝐶</m:t>
                        </m:r>
                      </m:num>
                      <m:den>
                        <m:r>
                          <a:rPr lang="vi-VN" sz="1600" b="0" i="1" smtClean="0">
                            <a:latin typeface="Cambria Math" panose="02040503050406030204" pitchFamily="18" charset="0"/>
                          </a:rPr>
                          <m:t>𝑝</m:t>
                        </m:r>
                      </m:den>
                    </m:f>
                  </m:oMath>
                </a14:m>
                <a:r>
                  <a:rPr lang="vi-VN" sz="1600" dirty="0"/>
                  <a:t>) nếu L(</a:t>
                </a:r>
                <a14:m>
                  <m:oMath xmlns:m="http://schemas.openxmlformats.org/officeDocument/2006/math">
                    <m:f>
                      <m:fPr>
                        <m:ctrlPr>
                          <a:rPr lang="vi-VN" sz="1600" i="1">
                            <a:latin typeface="Cambria Math" panose="02040503050406030204" pitchFamily="18" charset="0"/>
                          </a:rPr>
                        </m:ctrlPr>
                      </m:fPr>
                      <m:num>
                        <m:r>
                          <a:rPr lang="vi-VN" sz="1600" i="1">
                            <a:latin typeface="Cambria Math" panose="02040503050406030204" pitchFamily="18" charset="0"/>
                          </a:rPr>
                          <m:t>𝐶</m:t>
                        </m:r>
                      </m:num>
                      <m:den>
                        <m:r>
                          <a:rPr lang="vi-VN" sz="1600" i="1">
                            <a:latin typeface="Cambria Math" panose="02040503050406030204" pitchFamily="18" charset="0"/>
                          </a:rPr>
                          <m:t>𝑝</m:t>
                        </m:r>
                      </m:den>
                    </m:f>
                  </m:oMath>
                </a14:m>
                <a:r>
                  <a:rPr lang="vi-VN" sz="1600" dirty="0"/>
                  <a:t>) ≠ 0</a:t>
                </a:r>
              </a:p>
            </p:txBody>
          </p:sp>
        </mc:Choice>
        <mc:Fallback xmlns="">
          <p:sp>
            <p:nvSpPr>
              <p:cNvPr id="17" name="TextBox 16">
                <a:extLst>
                  <a:ext uri="{FF2B5EF4-FFF2-40B4-BE49-F238E27FC236}">
                    <a16:creationId xmlns:a16="http://schemas.microsoft.com/office/drawing/2014/main" id="{1A82EA0E-B51A-4F03-A1D5-704403585FF7}"/>
                  </a:ext>
                </a:extLst>
              </p:cNvPr>
              <p:cNvSpPr txBox="1">
                <a:spLocks noRot="1" noChangeAspect="1" noMove="1" noResize="1" noEditPoints="1" noAdjustHandles="1" noChangeArrowheads="1" noChangeShapeType="1" noTextEdit="1"/>
              </p:cNvSpPr>
              <p:nvPr/>
            </p:nvSpPr>
            <p:spPr>
              <a:xfrm>
                <a:off x="2991775" y="5237019"/>
                <a:ext cx="2707688" cy="1220851"/>
              </a:xfrm>
              <a:prstGeom prst="rect">
                <a:avLst/>
              </a:prstGeom>
              <a:blipFill>
                <a:blip r:embed="rId4"/>
                <a:stretch>
                  <a:fillRect l="-1351" b="-1000"/>
                </a:stretch>
              </a:blipFill>
            </p:spPr>
            <p:txBody>
              <a:bodyPr/>
              <a:lstStyle/>
              <a:p>
                <a:r>
                  <a:rPr lang="vi-VN">
                    <a:noFill/>
                  </a:rPr>
                  <a:t> </a:t>
                </a:r>
              </a:p>
            </p:txBody>
          </p:sp>
        </mc:Fallback>
      </mc:AlternateContent>
      <p:sp>
        <p:nvSpPr>
          <p:cNvPr id="18" name="TextBox 17">
            <a:extLst>
              <a:ext uri="{FF2B5EF4-FFF2-40B4-BE49-F238E27FC236}">
                <a16:creationId xmlns:a16="http://schemas.microsoft.com/office/drawing/2014/main" id="{D771CCC0-54FE-43A0-902A-CC4178CD2616}"/>
              </a:ext>
            </a:extLst>
          </p:cNvPr>
          <p:cNvSpPr txBox="1"/>
          <p:nvPr/>
        </p:nvSpPr>
        <p:spPr>
          <a:xfrm>
            <a:off x="1913739" y="5662778"/>
            <a:ext cx="811704" cy="369332"/>
          </a:xfrm>
          <a:prstGeom prst="rect">
            <a:avLst/>
          </a:prstGeom>
          <a:noFill/>
        </p:spPr>
        <p:txBody>
          <a:bodyPr wrap="square" rtlCol="0">
            <a:spAutoFit/>
          </a:bodyPr>
          <a:lstStyle/>
          <a:p>
            <a:r>
              <a:rPr lang="vi-VN" dirty="0"/>
              <a:t>t</a:t>
            </a:r>
            <a:r>
              <a:rPr lang="vi-VN" baseline="-25000" dirty="0"/>
              <a:t>d</a:t>
            </a:r>
            <a:r>
              <a:rPr lang="vi-VN" dirty="0"/>
              <a:t>(C)=</a:t>
            </a:r>
          </a:p>
        </p:txBody>
      </p:sp>
      <p:sp>
        <p:nvSpPr>
          <p:cNvPr id="19" name="Left Brace 18">
            <a:extLst>
              <a:ext uri="{FF2B5EF4-FFF2-40B4-BE49-F238E27FC236}">
                <a16:creationId xmlns:a16="http://schemas.microsoft.com/office/drawing/2014/main" id="{928EECCD-69CB-4780-8629-3D597457F710}"/>
              </a:ext>
            </a:extLst>
          </p:cNvPr>
          <p:cNvSpPr/>
          <p:nvPr/>
        </p:nvSpPr>
        <p:spPr>
          <a:xfrm>
            <a:off x="2814220" y="5319551"/>
            <a:ext cx="177555" cy="1138319"/>
          </a:xfrm>
          <a:prstGeom prst="leftBrace">
            <a:avLst>
              <a:gd name="adj1" fmla="val 8333"/>
              <a:gd name="adj2" fmla="val 478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16" name="Title 1">
            <a:extLst>
              <a:ext uri="{FF2B5EF4-FFF2-40B4-BE49-F238E27FC236}">
                <a16:creationId xmlns:a16="http://schemas.microsoft.com/office/drawing/2014/main" id="{A27DAC62-ACB2-0443-9B10-1060EDBCBB3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37/48</a:t>
            </a:r>
          </a:p>
        </p:txBody>
      </p:sp>
    </p:spTree>
    <p:extLst>
      <p:ext uri="{BB962C8B-B14F-4D97-AF65-F5344CB8AC3E}">
        <p14:creationId xmlns:p14="http://schemas.microsoft.com/office/powerpoint/2010/main" val="2172993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0B0F-5A6C-4621-B601-86806150D05F}"/>
              </a:ext>
            </a:extLst>
          </p:cNvPr>
          <p:cNvSpPr>
            <a:spLocks noGrp="1"/>
          </p:cNvSpPr>
          <p:nvPr>
            <p:ph type="title"/>
          </p:nvPr>
        </p:nvSpPr>
        <p:spPr>
          <a:xfrm>
            <a:off x="235204" y="81698"/>
            <a:ext cx="8673846" cy="451739"/>
          </a:xfrm>
        </p:spPr>
        <p:txBody>
          <a:bodyPr/>
          <a:lstStyle/>
          <a:p>
            <a:r>
              <a:rPr lang="en-US"/>
              <a:t>Contents</a:t>
            </a:r>
          </a:p>
        </p:txBody>
      </p:sp>
      <p:sp>
        <p:nvSpPr>
          <p:cNvPr id="3" name="Text Placeholder 2">
            <a:extLst>
              <a:ext uri="{FF2B5EF4-FFF2-40B4-BE49-F238E27FC236}">
                <a16:creationId xmlns:a16="http://schemas.microsoft.com/office/drawing/2014/main" id="{BA73056A-3B03-4647-AA20-9D2427E1D186}"/>
              </a:ext>
            </a:extLst>
          </p:cNvPr>
          <p:cNvSpPr>
            <a:spLocks noGrp="1"/>
          </p:cNvSpPr>
          <p:nvPr>
            <p:ph type="body" sz="quarter" idx="10"/>
          </p:nvPr>
        </p:nvSpPr>
        <p:spPr>
          <a:xfrm>
            <a:off x="1091252" y="1131124"/>
            <a:ext cx="7222754" cy="4595752"/>
          </a:xfrm>
        </p:spPr>
        <p:txBody>
          <a:bodyPr/>
          <a:lstStyle/>
          <a:p>
            <a:pPr lvl="0">
              <a:buFont typeface="Wingdings" pitchFamily="2" charset="2"/>
              <a:buChar char="Ø"/>
            </a:pPr>
            <a:r>
              <a:rPr lang="en-US" sz="1600" dirty="0" err="1">
                <a:solidFill>
                  <a:srgbClr val="FF0000"/>
                </a:solidFill>
              </a:rPr>
              <a:t>Tổng</a:t>
            </a:r>
            <a:r>
              <a:rPr lang="en-US" sz="1600" dirty="0">
                <a:solidFill>
                  <a:srgbClr val="FF0000"/>
                </a:solidFill>
              </a:rPr>
              <a:t> </a:t>
            </a:r>
            <a:r>
              <a:rPr lang="en-US" sz="1600" dirty="0" err="1">
                <a:solidFill>
                  <a:srgbClr val="FF0000"/>
                </a:solidFill>
              </a:rPr>
              <a:t>quan</a:t>
            </a:r>
            <a:r>
              <a:rPr lang="en-US" sz="1600" dirty="0">
                <a:solidFill>
                  <a:srgbClr val="FF0000"/>
                </a:solidFill>
              </a:rPr>
              <a:t> </a:t>
            </a:r>
            <a:r>
              <a:rPr lang="en-US" sz="1600" dirty="0" err="1">
                <a:solidFill>
                  <a:srgbClr val="FF0000"/>
                </a:solidFill>
              </a:rPr>
              <a:t>về</a:t>
            </a:r>
            <a:r>
              <a:rPr lang="en-US" sz="1600" dirty="0">
                <a:solidFill>
                  <a:srgbClr val="FF0000"/>
                </a:solidFill>
              </a:rPr>
              <a:t> </a:t>
            </a:r>
            <a:r>
              <a:rPr lang="en-US" sz="1600" dirty="0" err="1">
                <a:solidFill>
                  <a:srgbClr val="FF0000"/>
                </a:solidFill>
              </a:rPr>
              <a:t>mã</a:t>
            </a:r>
            <a:r>
              <a:rPr lang="en-US" sz="1600" dirty="0">
                <a:solidFill>
                  <a:srgbClr val="FF0000"/>
                </a:solidFill>
              </a:rPr>
              <a:t> </a:t>
            </a:r>
            <a:r>
              <a:rPr lang="en-US" sz="1600" dirty="0" err="1">
                <a:solidFill>
                  <a:srgbClr val="FF0000"/>
                </a:solidFill>
              </a:rPr>
              <a:t>hoá</a:t>
            </a:r>
            <a:r>
              <a:rPr lang="en-US" sz="1600" dirty="0">
                <a:solidFill>
                  <a:srgbClr val="FF0000"/>
                </a:solidFill>
              </a:rPr>
              <a:t> </a:t>
            </a:r>
            <a:r>
              <a:rPr lang="en-US" sz="1600" dirty="0" err="1">
                <a:solidFill>
                  <a:srgbClr val="FF0000"/>
                </a:solidFill>
              </a:rPr>
              <a:t>khoá</a:t>
            </a:r>
            <a:r>
              <a:rPr lang="en-US" sz="1600" dirty="0">
                <a:solidFill>
                  <a:srgbClr val="FF0000"/>
                </a:solidFill>
              </a:rPr>
              <a:t> </a:t>
            </a:r>
            <a:r>
              <a:rPr lang="en-US" sz="1600" dirty="0" err="1">
                <a:solidFill>
                  <a:srgbClr val="FF0000"/>
                </a:solidFill>
              </a:rPr>
              <a:t>công</a:t>
            </a:r>
            <a:r>
              <a:rPr lang="en-US" sz="1600" dirty="0">
                <a:solidFill>
                  <a:srgbClr val="FF0000"/>
                </a:solidFill>
              </a:rPr>
              <a:t> </a:t>
            </a:r>
            <a:r>
              <a:rPr lang="en-US" sz="1600" dirty="0" err="1">
                <a:solidFill>
                  <a:srgbClr val="FF0000"/>
                </a:solidFill>
              </a:rPr>
              <a:t>khai</a:t>
            </a:r>
            <a:endParaRPr lang="en-VN" sz="1600" dirty="0">
              <a:solidFill>
                <a:srgbClr val="FF0000"/>
              </a:solidFill>
            </a:endParaRPr>
          </a:p>
          <a:p>
            <a:pPr lvl="1">
              <a:buFont typeface="Wingdings" pitchFamily="2" charset="2"/>
              <a:buChar char="ü"/>
            </a:pPr>
            <a:r>
              <a:rPr lang="en-US" sz="1500" dirty="0" err="1"/>
              <a:t>Khái</a:t>
            </a:r>
            <a:r>
              <a:rPr lang="en-US" sz="1500" dirty="0"/>
              <a:t> </a:t>
            </a:r>
            <a:r>
              <a:rPr lang="en-US" sz="1500" dirty="0" err="1"/>
              <a:t>niệm</a:t>
            </a:r>
            <a:r>
              <a:rPr lang="en-US" sz="1500" dirty="0"/>
              <a:t> </a:t>
            </a:r>
            <a:r>
              <a:rPr lang="en-US" sz="1500" dirty="0" err="1"/>
              <a:t>mã hoá</a:t>
            </a:r>
            <a:r>
              <a:rPr lang="en-US" sz="1500" dirty="0"/>
              <a:t> </a:t>
            </a:r>
            <a:r>
              <a:rPr lang="en-US" sz="1500" dirty="0" err="1"/>
              <a:t>khoá</a:t>
            </a:r>
            <a:r>
              <a:rPr lang="en-US" sz="1500" dirty="0"/>
              <a:t> </a:t>
            </a:r>
            <a:r>
              <a:rPr lang="en-US" sz="1500" dirty="0" err="1"/>
              <a:t>công</a:t>
            </a:r>
            <a:r>
              <a:rPr lang="en-US" sz="1500" dirty="0"/>
              <a:t> </a:t>
            </a:r>
            <a:r>
              <a:rPr lang="en-US" sz="1500" dirty="0" err="1"/>
              <a:t>khai</a:t>
            </a:r>
          </a:p>
          <a:p>
            <a:pPr lvl="1">
              <a:buFont typeface="Wingdings" pitchFamily="2" charset="2"/>
              <a:buChar char="ü"/>
            </a:pPr>
            <a:r>
              <a:rPr lang="en-US" sz="1500" dirty="0" err="1"/>
              <a:t>Mô hình hệ mật khoá công khai tổng quát</a:t>
            </a:r>
            <a:endParaRPr lang="en-VN" sz="1500" dirty="0"/>
          </a:p>
          <a:p>
            <a:pPr lvl="1">
              <a:buFont typeface="Wingdings" pitchFamily="2" charset="2"/>
              <a:buChar char="ü"/>
            </a:pPr>
            <a:r>
              <a:rPr lang="en-US" sz="1500" dirty="0"/>
              <a:t>Hệ </a:t>
            </a:r>
            <a:r>
              <a:rPr lang="en-US" sz="1500" dirty="0" err="1"/>
              <a:t>thống</a:t>
            </a:r>
            <a:r>
              <a:rPr lang="en-US" sz="1500" dirty="0"/>
              <a:t> </a:t>
            </a:r>
            <a:r>
              <a:rPr lang="en-US" sz="1500" dirty="0" err="1"/>
              <a:t>mật</a:t>
            </a:r>
            <a:r>
              <a:rPr lang="en-US" sz="1500" dirty="0"/>
              <a:t> </a:t>
            </a:r>
            <a:r>
              <a:rPr lang="en-US" sz="1500" dirty="0" err="1"/>
              <a:t>mã</a:t>
            </a:r>
            <a:r>
              <a:rPr lang="en-US" sz="1500" dirty="0"/>
              <a:t> </a:t>
            </a:r>
            <a:r>
              <a:rPr lang="en-US" sz="1500" dirty="0" err="1"/>
              <a:t>hoá</a:t>
            </a:r>
            <a:r>
              <a:rPr lang="en-US" sz="1500" dirty="0"/>
              <a:t> </a:t>
            </a:r>
            <a:r>
              <a:rPr lang="en-US" sz="1500" dirty="0" err="1"/>
              <a:t>khoá</a:t>
            </a:r>
            <a:r>
              <a:rPr lang="en-US" sz="1500" dirty="0"/>
              <a:t> </a:t>
            </a:r>
            <a:r>
              <a:rPr lang="en-US" sz="1500" dirty="0" err="1"/>
              <a:t>công</a:t>
            </a:r>
            <a:r>
              <a:rPr lang="en-US" sz="1500" dirty="0"/>
              <a:t> </a:t>
            </a:r>
            <a:r>
              <a:rPr lang="en-US" sz="1500" dirty="0" err="1"/>
              <a:t>khai</a:t>
            </a:r>
            <a:endParaRPr lang="en-VN" sz="1500" dirty="0"/>
          </a:p>
          <a:p>
            <a:pPr lvl="1">
              <a:buFont typeface="Wingdings" pitchFamily="2" charset="2"/>
              <a:buChar char="ü"/>
            </a:pPr>
            <a:r>
              <a:rPr lang="en-US" sz="1500" dirty="0" err="1"/>
              <a:t>Đặc trưng của</a:t>
            </a:r>
            <a:r>
              <a:rPr lang="en-US" sz="1500" dirty="0"/>
              <a:t> </a:t>
            </a:r>
            <a:r>
              <a:rPr lang="en-US" sz="1500" dirty="0" err="1"/>
              <a:t>hệ</a:t>
            </a:r>
            <a:r>
              <a:rPr lang="en-US" sz="1500" dirty="0"/>
              <a:t> </a:t>
            </a:r>
            <a:r>
              <a:rPr lang="en-US" sz="1500" dirty="0" err="1"/>
              <a:t>mã</a:t>
            </a:r>
            <a:r>
              <a:rPr lang="en-US" sz="1500" dirty="0"/>
              <a:t> </a:t>
            </a:r>
            <a:r>
              <a:rPr lang="en-US" sz="1500" dirty="0" err="1"/>
              <a:t>hoá</a:t>
            </a:r>
            <a:r>
              <a:rPr lang="en-US" sz="1500" dirty="0"/>
              <a:t> </a:t>
            </a:r>
            <a:r>
              <a:rPr lang="en-US" sz="1500" dirty="0" err="1"/>
              <a:t>khoá</a:t>
            </a:r>
            <a:r>
              <a:rPr lang="en-US" sz="1500" dirty="0"/>
              <a:t> </a:t>
            </a:r>
            <a:r>
              <a:rPr lang="en-US" sz="1500" dirty="0" err="1"/>
              <a:t>công</a:t>
            </a:r>
            <a:r>
              <a:rPr lang="en-US" sz="1500" dirty="0"/>
              <a:t> </a:t>
            </a:r>
            <a:r>
              <a:rPr lang="en-US" sz="1500" dirty="0" err="1"/>
              <a:t>khai</a:t>
            </a:r>
            <a:endParaRPr lang="en-VN" sz="1500" dirty="0"/>
          </a:p>
          <a:p>
            <a:pPr lvl="0">
              <a:buFont typeface="Wingdings" pitchFamily="2" charset="2"/>
              <a:buChar char="Ø"/>
            </a:pPr>
            <a:r>
              <a:rPr lang="en-US" sz="1600" dirty="0">
                <a:solidFill>
                  <a:srgbClr val="FF0000"/>
                </a:solidFill>
              </a:rPr>
              <a:t>Hệ </a:t>
            </a:r>
            <a:r>
              <a:rPr lang="en-US" sz="1600" dirty="0" err="1">
                <a:solidFill>
                  <a:srgbClr val="FF0000"/>
                </a:solidFill>
              </a:rPr>
              <a:t>mật</a:t>
            </a:r>
            <a:r>
              <a:rPr lang="en-US" sz="1600" dirty="0">
                <a:solidFill>
                  <a:srgbClr val="FF0000"/>
                </a:solidFill>
              </a:rPr>
              <a:t> Rabin</a:t>
            </a:r>
            <a:endParaRPr lang="en-VN" sz="1600" dirty="0">
              <a:solidFill>
                <a:srgbClr val="FF0000"/>
              </a:solidFill>
            </a:endParaRPr>
          </a:p>
          <a:p>
            <a:pPr lvl="1">
              <a:buFont typeface="Wingdings" pitchFamily="2" charset="2"/>
              <a:buChar char="ü"/>
            </a:pPr>
            <a:r>
              <a:rPr lang="en-US" sz="1500" dirty="0" err="1"/>
              <a:t>Giới</a:t>
            </a:r>
            <a:r>
              <a:rPr lang="en-US" sz="1500" dirty="0"/>
              <a:t> </a:t>
            </a:r>
            <a:r>
              <a:rPr lang="en-US" sz="1500" dirty="0" err="1"/>
              <a:t>thiệu</a:t>
            </a:r>
            <a:r>
              <a:rPr lang="en-US" sz="1500" dirty="0"/>
              <a:t> </a:t>
            </a:r>
            <a:r>
              <a:rPr lang="en-US" sz="1500" dirty="0" err="1"/>
              <a:t>về</a:t>
            </a:r>
            <a:r>
              <a:rPr lang="en-US" sz="1500" dirty="0"/>
              <a:t> </a:t>
            </a:r>
            <a:r>
              <a:rPr lang="en-US" sz="1500" dirty="0" err="1"/>
              <a:t>hệ</a:t>
            </a:r>
            <a:r>
              <a:rPr lang="en-US" sz="1500" dirty="0"/>
              <a:t> </a:t>
            </a:r>
            <a:r>
              <a:rPr lang="en-US" sz="1500" dirty="0" err="1"/>
              <a:t>mật</a:t>
            </a:r>
            <a:r>
              <a:rPr lang="en-US" sz="1500" dirty="0"/>
              <a:t> </a:t>
            </a:r>
            <a:r>
              <a:rPr lang="en-US" sz="1500" dirty="0" err="1"/>
              <a:t>mã</a:t>
            </a:r>
            <a:r>
              <a:rPr lang="en-US" sz="1500" dirty="0"/>
              <a:t> Rabin</a:t>
            </a:r>
            <a:endParaRPr lang="en-VN" sz="1500" dirty="0"/>
          </a:p>
          <a:p>
            <a:pPr lvl="1">
              <a:buFont typeface="Wingdings" pitchFamily="2" charset="2"/>
              <a:buChar char="ü"/>
            </a:pPr>
            <a:r>
              <a:rPr lang="en-US" sz="1500" dirty="0" err="1"/>
              <a:t>Sơ</a:t>
            </a:r>
            <a:r>
              <a:rPr lang="en-US" sz="1500" dirty="0"/>
              <a:t> </a:t>
            </a:r>
            <a:r>
              <a:rPr lang="en-US" sz="1500" dirty="0" err="1"/>
              <a:t>đồ</a:t>
            </a:r>
            <a:r>
              <a:rPr lang="en-US" sz="1500" dirty="0"/>
              <a:t> </a:t>
            </a:r>
            <a:r>
              <a:rPr lang="en-US" sz="1500" dirty="0" err="1"/>
              <a:t>hệ</a:t>
            </a:r>
            <a:r>
              <a:rPr lang="en-US" sz="1500" dirty="0"/>
              <a:t> </a:t>
            </a:r>
            <a:r>
              <a:rPr lang="en-US" sz="1500" dirty="0" err="1"/>
              <a:t>mật</a:t>
            </a:r>
            <a:r>
              <a:rPr lang="en-US" sz="1500" dirty="0"/>
              <a:t> </a:t>
            </a:r>
            <a:r>
              <a:rPr lang="en-US" sz="1500" dirty="0" err="1"/>
              <a:t>mã</a:t>
            </a:r>
            <a:r>
              <a:rPr lang="en-US" sz="1500" dirty="0"/>
              <a:t> Rabin (</a:t>
            </a:r>
            <a:r>
              <a:rPr lang="en-US" sz="1500" dirty="0" err="1"/>
              <a:t>Thuật</a:t>
            </a:r>
            <a:r>
              <a:rPr lang="en-US" sz="1500" dirty="0"/>
              <a:t> </a:t>
            </a:r>
            <a:r>
              <a:rPr lang="en-US" sz="1500" dirty="0" err="1"/>
              <a:t>toán</a:t>
            </a:r>
            <a:r>
              <a:rPr lang="en-US" sz="1500" dirty="0"/>
              <a:t>) </a:t>
            </a:r>
            <a:endParaRPr lang="en-VN" sz="1500" dirty="0"/>
          </a:p>
          <a:p>
            <a:pPr lvl="1">
              <a:buFont typeface="Wingdings" pitchFamily="2" charset="2"/>
              <a:buChar char="ü"/>
            </a:pPr>
            <a:r>
              <a:rPr lang="en-US" sz="1500" dirty="0" err="1"/>
              <a:t>Giải</a:t>
            </a:r>
            <a:r>
              <a:rPr lang="en-US" sz="1500" dirty="0"/>
              <a:t> </a:t>
            </a:r>
            <a:r>
              <a:rPr lang="en-US" sz="1500" dirty="0" err="1"/>
              <a:t>thuật</a:t>
            </a:r>
            <a:r>
              <a:rPr lang="en-US" sz="1500" dirty="0"/>
              <a:t> </a:t>
            </a:r>
            <a:r>
              <a:rPr lang="en-US" sz="1500" dirty="0" err="1"/>
              <a:t>tạo</a:t>
            </a:r>
            <a:r>
              <a:rPr lang="en-US" sz="1500" dirty="0"/>
              <a:t> </a:t>
            </a:r>
            <a:r>
              <a:rPr lang="en-US" sz="1500" dirty="0" err="1"/>
              <a:t>khoá</a:t>
            </a:r>
            <a:r>
              <a:rPr lang="en-US" sz="1500" dirty="0"/>
              <a:t> </a:t>
            </a:r>
            <a:r>
              <a:rPr lang="en-US" sz="1500" dirty="0" err="1"/>
              <a:t>cho</a:t>
            </a:r>
            <a:r>
              <a:rPr lang="en-US" sz="1500" dirty="0"/>
              <a:t> </a:t>
            </a:r>
            <a:r>
              <a:rPr lang="en-US" sz="1500" dirty="0" err="1"/>
              <a:t>hệ</a:t>
            </a:r>
            <a:r>
              <a:rPr lang="en-US" sz="1500" dirty="0"/>
              <a:t> </a:t>
            </a:r>
            <a:r>
              <a:rPr lang="en-US" sz="1500" dirty="0" err="1"/>
              <a:t>mã</a:t>
            </a:r>
            <a:r>
              <a:rPr lang="en-US" sz="1500" dirty="0"/>
              <a:t> </a:t>
            </a:r>
            <a:r>
              <a:rPr lang="en-US" sz="1500" dirty="0" err="1"/>
              <a:t>hoá</a:t>
            </a:r>
            <a:r>
              <a:rPr lang="en-US" sz="1500" dirty="0"/>
              <a:t> Rabin</a:t>
            </a:r>
            <a:endParaRPr lang="en-VN" sz="1500" dirty="0"/>
          </a:p>
          <a:p>
            <a:pPr lvl="1">
              <a:buFont typeface="Wingdings" pitchFamily="2" charset="2"/>
              <a:buChar char="ü"/>
            </a:pPr>
            <a:r>
              <a:rPr lang="en-US" sz="1500" dirty="0" err="1"/>
              <a:t>Giải</a:t>
            </a:r>
            <a:r>
              <a:rPr lang="en-US" sz="1500" dirty="0"/>
              <a:t> </a:t>
            </a:r>
            <a:r>
              <a:rPr lang="en-US" sz="1500" dirty="0" err="1"/>
              <a:t>thuật</a:t>
            </a:r>
            <a:r>
              <a:rPr lang="en-US" sz="1500" dirty="0"/>
              <a:t> </a:t>
            </a:r>
            <a:r>
              <a:rPr lang="en-US" sz="1500" dirty="0" err="1"/>
              <a:t>mã</a:t>
            </a:r>
            <a:r>
              <a:rPr lang="en-US" sz="1500" dirty="0"/>
              <a:t> </a:t>
            </a:r>
            <a:r>
              <a:rPr lang="en-US" sz="1500" dirty="0" err="1"/>
              <a:t>hoá</a:t>
            </a:r>
            <a:r>
              <a:rPr lang="en-US" sz="1500" dirty="0"/>
              <a:t> </a:t>
            </a:r>
            <a:r>
              <a:rPr lang="en-US" sz="1500" dirty="0" err="1"/>
              <a:t>công</a:t>
            </a:r>
            <a:r>
              <a:rPr lang="en-US" sz="1500" dirty="0"/>
              <a:t> </a:t>
            </a:r>
            <a:r>
              <a:rPr lang="en-US" sz="1500" dirty="0" err="1"/>
              <a:t>khai</a:t>
            </a:r>
            <a:r>
              <a:rPr lang="en-US" sz="1500" dirty="0"/>
              <a:t> Rabin</a:t>
            </a:r>
          </a:p>
          <a:p>
            <a:pPr lvl="1">
              <a:buFont typeface="Wingdings" pitchFamily="2" charset="2"/>
              <a:buChar char="ü"/>
            </a:pPr>
            <a:r>
              <a:rPr lang="en-US" sz="1500" dirty="0"/>
              <a:t>Ví dụ</a:t>
            </a:r>
            <a:endParaRPr lang="en-VN" sz="1500" dirty="0"/>
          </a:p>
          <a:p>
            <a:pPr lvl="1">
              <a:buFont typeface="Wingdings" pitchFamily="2" charset="2"/>
              <a:buChar char="ü"/>
            </a:pPr>
            <a:r>
              <a:rPr lang="en-US" sz="1500" dirty="0" err="1"/>
              <a:t>Tấn công hệ mật Rabin</a:t>
            </a:r>
          </a:p>
          <a:p>
            <a:pPr lvl="1">
              <a:buFont typeface="Wingdings" pitchFamily="2" charset="2"/>
              <a:buChar char="ü"/>
            </a:pPr>
            <a:r>
              <a:rPr lang="en-US" sz="1500" dirty="0" err="1"/>
              <a:t>Code</a:t>
            </a:r>
          </a:p>
          <a:p>
            <a:pPr lvl="1">
              <a:buFont typeface="Wingdings" pitchFamily="2" charset="2"/>
              <a:buChar char="ü"/>
            </a:pPr>
            <a:r>
              <a:rPr lang="vi-VN" sz="1600"/>
              <a:t>Hệ mật Rabin-p và ứng dụng</a:t>
            </a:r>
          </a:p>
          <a:p>
            <a:pPr lvl="1">
              <a:buFont typeface="Wingdings" pitchFamily="2" charset="2"/>
              <a:buChar char="ü"/>
            </a:pPr>
            <a:r>
              <a:rPr lang="en-US" sz="1600" dirty="0" err="1"/>
              <a:t>Sơ</a:t>
            </a:r>
            <a:r>
              <a:rPr lang="en-US" sz="1600" dirty="0"/>
              <a:t> </a:t>
            </a:r>
            <a:r>
              <a:rPr lang="en-US" sz="1600" dirty="0" err="1"/>
              <a:t>đồ</a:t>
            </a:r>
            <a:r>
              <a:rPr lang="en-US" sz="1600" dirty="0"/>
              <a:t> </a:t>
            </a:r>
            <a:r>
              <a:rPr lang="en-US" sz="1600" dirty="0" err="1"/>
              <a:t>cải</a:t>
            </a:r>
            <a:r>
              <a:rPr lang="en-US" sz="1600" dirty="0"/>
              <a:t> </a:t>
            </a:r>
            <a:r>
              <a:rPr lang="en-US" sz="1600" dirty="0" err="1"/>
              <a:t>tiến</a:t>
            </a:r>
            <a:r>
              <a:rPr lang="en-US" sz="1600" dirty="0"/>
              <a:t> </a:t>
            </a:r>
            <a:r>
              <a:rPr lang="en-US" sz="1600" dirty="0" err="1"/>
              <a:t>của</a:t>
            </a:r>
            <a:r>
              <a:rPr lang="en-US" sz="1600" dirty="0"/>
              <a:t> </a:t>
            </a:r>
            <a:r>
              <a:rPr lang="en-US" sz="1600" dirty="0" err="1"/>
              <a:t>hệ</a:t>
            </a:r>
            <a:r>
              <a:rPr lang="en-US" sz="1600" dirty="0"/>
              <a:t> </a:t>
            </a:r>
            <a:r>
              <a:rPr lang="en-US" sz="1600" dirty="0" err="1"/>
              <a:t>mã</a:t>
            </a:r>
            <a:r>
              <a:rPr lang="en-US" sz="1600" dirty="0"/>
              <a:t> </a:t>
            </a:r>
            <a:r>
              <a:rPr lang="en-US" sz="1600" dirty="0" err="1"/>
              <a:t>hoá</a:t>
            </a:r>
            <a:r>
              <a:rPr lang="en-US" sz="1600" dirty="0"/>
              <a:t> Rabin</a:t>
            </a:r>
            <a:endParaRPr lang="en-US" sz="1500" dirty="0" err="1"/>
          </a:p>
          <a:p>
            <a:pPr lvl="1">
              <a:buFont typeface="Wingdings" pitchFamily="2" charset="2"/>
              <a:buChar char="ü"/>
            </a:pPr>
            <a:r>
              <a:rPr lang="en-US" sz="1500" dirty="0" err="1"/>
              <a:t>Đặc</a:t>
            </a:r>
            <a:r>
              <a:rPr lang="en-US" sz="1500" dirty="0"/>
              <a:t> </a:t>
            </a:r>
            <a:r>
              <a:rPr lang="en-US" sz="1500" dirty="0" err="1"/>
              <a:t>điểm</a:t>
            </a:r>
            <a:r>
              <a:rPr lang="en-US" sz="1500" dirty="0"/>
              <a:t> </a:t>
            </a:r>
            <a:r>
              <a:rPr lang="en-US" sz="1500" dirty="0" err="1"/>
              <a:t>đặc</a:t>
            </a:r>
            <a:r>
              <a:rPr lang="en-US" sz="1500" dirty="0"/>
              <a:t> </a:t>
            </a:r>
            <a:r>
              <a:rPr lang="en-US" sz="1500" dirty="0" err="1"/>
              <a:t>trưng</a:t>
            </a:r>
            <a:r>
              <a:rPr lang="en-US" sz="1500" dirty="0"/>
              <a:t> </a:t>
            </a:r>
            <a:r>
              <a:rPr lang="en-US" sz="1500" dirty="0" err="1"/>
              <a:t>của</a:t>
            </a:r>
            <a:r>
              <a:rPr lang="en-US" sz="1500" dirty="0"/>
              <a:t> </a:t>
            </a:r>
            <a:r>
              <a:rPr lang="en-US" sz="1500" dirty="0" err="1"/>
              <a:t>hệ</a:t>
            </a:r>
            <a:r>
              <a:rPr lang="en-US" sz="1500" dirty="0"/>
              <a:t> </a:t>
            </a:r>
            <a:r>
              <a:rPr lang="en-US" sz="1500" dirty="0" err="1"/>
              <a:t>mã</a:t>
            </a:r>
            <a:r>
              <a:rPr lang="en-US" sz="1500" dirty="0"/>
              <a:t> </a:t>
            </a:r>
            <a:r>
              <a:rPr lang="en-US" sz="1500" dirty="0" err="1"/>
              <a:t>hoá</a:t>
            </a:r>
            <a:r>
              <a:rPr lang="en-US" sz="1500" dirty="0"/>
              <a:t> Rabin</a:t>
            </a:r>
          </a:p>
          <a:p>
            <a:pPr lvl="0">
              <a:buFont typeface="Wingdings" pitchFamily="2" charset="2"/>
              <a:buChar char="Ø"/>
            </a:pPr>
            <a:r>
              <a:rPr lang="en-US" sz="1600" dirty="0" err="1">
                <a:solidFill>
                  <a:srgbClr val="FF0000"/>
                </a:solidFill>
              </a:rPr>
              <a:t>Kết</a:t>
            </a:r>
            <a:r>
              <a:rPr lang="en-US" sz="1600" dirty="0">
                <a:solidFill>
                  <a:srgbClr val="FF0000"/>
                </a:solidFill>
              </a:rPr>
              <a:t> </a:t>
            </a:r>
            <a:r>
              <a:rPr lang="en-US" sz="1600" dirty="0" err="1">
                <a:solidFill>
                  <a:srgbClr val="FF0000"/>
                </a:solidFill>
              </a:rPr>
              <a:t>luận</a:t>
            </a:r>
            <a:endParaRPr lang="en-VN" sz="1600" dirty="0">
              <a:solidFill>
                <a:srgbClr val="FF0000"/>
              </a:solidFill>
            </a:endParaRPr>
          </a:p>
          <a:p>
            <a:pPr marL="0" indent="0">
              <a:buNone/>
            </a:pPr>
            <a:r>
              <a:rPr lang="en-US" sz="1100" dirty="0"/>
              <a:t> </a:t>
            </a:r>
            <a:endParaRPr lang="en-VN" sz="1100" dirty="0"/>
          </a:p>
          <a:p>
            <a:pPr marL="0" indent="0">
              <a:buNone/>
            </a:pPr>
            <a:r>
              <a:rPr lang="en-US" sz="1100" dirty="0"/>
              <a:t> </a:t>
            </a:r>
            <a:endParaRPr lang="en-VN" sz="1100" dirty="0"/>
          </a:p>
          <a:p>
            <a:pPr marL="0" indent="0">
              <a:buNone/>
            </a:pPr>
            <a:endParaRPr lang="en-US" sz="1100" dirty="0"/>
          </a:p>
        </p:txBody>
      </p:sp>
      <p:sp>
        <p:nvSpPr>
          <p:cNvPr id="4" name="Title 1">
            <a:extLst>
              <a:ext uri="{FF2B5EF4-FFF2-40B4-BE49-F238E27FC236}">
                <a16:creationId xmlns:a16="http://schemas.microsoft.com/office/drawing/2014/main" id="{1EF76952-F13D-114D-B6B4-2D990EE5B90C}"/>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2/48</a:t>
            </a:r>
          </a:p>
        </p:txBody>
      </p:sp>
    </p:spTree>
    <p:extLst>
      <p:ext uri="{BB962C8B-B14F-4D97-AF65-F5344CB8AC3E}">
        <p14:creationId xmlns:p14="http://schemas.microsoft.com/office/powerpoint/2010/main" val="3971751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7D1C-49FC-4997-96B1-A536224223CF}"/>
              </a:ext>
            </a:extLst>
          </p:cNvPr>
          <p:cNvSpPr>
            <a:spLocks noGrp="1"/>
          </p:cNvSpPr>
          <p:nvPr>
            <p:ph type="title"/>
          </p:nvPr>
        </p:nvSpPr>
        <p:spPr/>
        <p:txBody>
          <a:bodyPr/>
          <a:lstStyle/>
          <a:p>
            <a:r>
              <a:rPr lang="vi-VN" dirty="0"/>
              <a:t>Hệ mật mã Rabin</a:t>
            </a:r>
          </a:p>
        </p:txBody>
      </p:sp>
      <p:sp>
        <p:nvSpPr>
          <p:cNvPr id="3" name="Content Placeholder 2">
            <a:extLst>
              <a:ext uri="{FF2B5EF4-FFF2-40B4-BE49-F238E27FC236}">
                <a16:creationId xmlns:a16="http://schemas.microsoft.com/office/drawing/2014/main" id="{79935E9E-6202-4789-97D7-482323426639}"/>
              </a:ext>
            </a:extLst>
          </p:cNvPr>
          <p:cNvSpPr>
            <a:spLocks noGrp="1"/>
          </p:cNvSpPr>
          <p:nvPr>
            <p:ph sz="half" idx="1"/>
          </p:nvPr>
        </p:nvSpPr>
        <p:spPr>
          <a:xfrm>
            <a:off x="235077" y="1061427"/>
            <a:ext cx="8068722" cy="6386938"/>
          </a:xfrm>
        </p:spPr>
        <p:txBody>
          <a:bodyPr/>
          <a:lstStyle/>
          <a:p>
            <a:pPr marL="457200" indent="-457200">
              <a:buFont typeface="+mj-lt"/>
              <a:buAutoNum type="arabicPeriod"/>
            </a:pPr>
            <a:r>
              <a:rPr lang="vi-VN" sz="2000" b="1" dirty="0">
                <a:solidFill>
                  <a:srgbClr val="FF0000"/>
                </a:solidFill>
                <a:latin typeface="+mn-lt"/>
              </a:rPr>
              <a:t>Sơ đồ cải tiến Shimada</a:t>
            </a:r>
          </a:p>
          <a:p>
            <a:pPr marL="457200" lvl="1" indent="0">
              <a:buNone/>
            </a:pPr>
            <a:r>
              <a:rPr lang="vi-VN" sz="1600" dirty="0">
                <a:latin typeface="+mn-lt"/>
              </a:rPr>
              <a:t>B2: Tính u</a:t>
            </a:r>
            <a:r>
              <a:rPr lang="vi-VN" sz="1600" baseline="-25000" dirty="0">
                <a:latin typeface="+mn-lt"/>
              </a:rPr>
              <a:t>d</a:t>
            </a:r>
            <a:r>
              <a:rPr lang="vi-VN" sz="1600" dirty="0">
                <a:latin typeface="+mn-lt"/>
              </a:rPr>
              <a:t>(C)</a:t>
            </a:r>
          </a:p>
          <a:p>
            <a:pPr marL="457200" lvl="1" indent="0">
              <a:buNone/>
            </a:pPr>
            <a:endParaRPr lang="vi-VN" sz="1600" dirty="0">
              <a:latin typeface="+mn-lt"/>
            </a:endParaRPr>
          </a:p>
          <a:p>
            <a:pPr marL="457200" lvl="1" indent="0">
              <a:buNone/>
            </a:pPr>
            <a:endParaRPr lang="vi-VN" sz="1600" dirty="0">
              <a:latin typeface="+mn-lt"/>
            </a:endParaRPr>
          </a:p>
          <a:p>
            <a:pPr marL="457200" lvl="1" indent="0">
              <a:buNone/>
            </a:pPr>
            <a:endParaRPr lang="vi-VN" sz="1600" dirty="0">
              <a:latin typeface="+mn-lt"/>
            </a:endParaRPr>
          </a:p>
          <a:p>
            <a:pPr marL="457200" lvl="1" indent="0">
              <a:buNone/>
            </a:pPr>
            <a:endParaRPr lang="vi-VN" sz="1600" dirty="0">
              <a:latin typeface="+mn-lt"/>
            </a:endParaRPr>
          </a:p>
          <a:p>
            <a:pPr marL="457200" lvl="1" indent="0">
              <a:buNone/>
            </a:pPr>
            <a:r>
              <a:rPr lang="vi-VN" sz="1600" dirty="0">
                <a:latin typeface="+mn-lt"/>
              </a:rPr>
              <a:t>B3: Tính </a:t>
            </a:r>
            <a:r>
              <a:rPr lang="el-GR" sz="1600" dirty="0">
                <a:latin typeface="+mn-lt"/>
              </a:rPr>
              <a:t>θ</a:t>
            </a:r>
            <a:r>
              <a:rPr lang="vi-VN" sz="1600" dirty="0">
                <a:latin typeface="+mn-lt"/>
              </a:rPr>
              <a:t> </a:t>
            </a:r>
          </a:p>
          <a:p>
            <a:pPr marL="457200" lvl="1" indent="0">
              <a:buNone/>
            </a:pPr>
            <a:r>
              <a:rPr lang="vi-VN" sz="1600" dirty="0">
                <a:latin typeface="Arial" panose="020B0604020202020204" pitchFamily="34" charset="0"/>
                <a:cs typeface="Arial" panose="020B0604020202020204" pitchFamily="34" charset="0"/>
              </a:rPr>
              <a:t>	</a:t>
            </a:r>
            <a:r>
              <a:rPr lang="da-DK" sz="1600" dirty="0">
                <a:latin typeface="Arial" panose="020B0604020202020204" pitchFamily="34" charset="0"/>
                <a:cs typeface="Arial" panose="020B0604020202020204" pitchFamily="34" charset="0"/>
              </a:rPr>
              <a:t>θ=C </a:t>
            </a:r>
            <a:r>
              <a:rPr lang="vi-VN" sz="1600" dirty="0">
                <a:latin typeface="Arial" panose="020B0604020202020204" pitchFamily="34" charset="0"/>
                <a:cs typeface="Arial" panose="020B0604020202020204" pitchFamily="34" charset="0"/>
              </a:rPr>
              <a:t>*</a:t>
            </a:r>
            <a:r>
              <a:rPr lang="da-DK" sz="1600" dirty="0">
                <a:latin typeface="Arial" panose="020B0604020202020204" pitchFamily="34" charset="0"/>
                <a:cs typeface="Arial" panose="020B0604020202020204" pitchFamily="34" charset="0"/>
              </a:rPr>
              <a:t>[t</a:t>
            </a:r>
            <a:r>
              <a:rPr lang="da-DK" sz="1600" baseline="-25000" dirty="0">
                <a:latin typeface="Arial" panose="020B0604020202020204" pitchFamily="34" charset="0"/>
                <a:cs typeface="Arial" panose="020B0604020202020204" pitchFamily="34" charset="0"/>
              </a:rPr>
              <a:t>d</a:t>
            </a:r>
            <a:r>
              <a:rPr lang="da-DK" sz="1600" dirty="0">
                <a:latin typeface="Arial" panose="020B0604020202020204" pitchFamily="34" charset="0"/>
                <a:cs typeface="Arial" panose="020B0604020202020204" pitchFamily="34" charset="0"/>
              </a:rPr>
              <a:t>(C)]</a:t>
            </a:r>
            <a:r>
              <a:rPr lang="da-DK" sz="1600" baseline="30000" dirty="0">
                <a:latin typeface="Arial" panose="020B0604020202020204" pitchFamily="34" charset="0"/>
                <a:cs typeface="Arial" panose="020B0604020202020204" pitchFamily="34" charset="0"/>
              </a:rPr>
              <a:t>-1  </a:t>
            </a:r>
            <a:r>
              <a:rPr lang="vi-VN" sz="1600" dirty="0">
                <a:latin typeface="Arial" panose="020B0604020202020204" pitchFamily="34" charset="0"/>
                <a:cs typeface="Arial" panose="020B0604020202020204" pitchFamily="34" charset="0"/>
              </a:rPr>
              <a:t>* </a:t>
            </a:r>
            <a:r>
              <a:rPr lang="da-DK" sz="1600" dirty="0">
                <a:latin typeface="Arial" panose="020B0604020202020204" pitchFamily="34" charset="0"/>
                <a:cs typeface="Arial" panose="020B0604020202020204" pitchFamily="34" charset="0"/>
              </a:rPr>
              <a:t>[u</a:t>
            </a:r>
            <a:r>
              <a:rPr lang="da-DK" sz="1600" baseline="-25000" dirty="0">
                <a:latin typeface="Arial" panose="020B0604020202020204" pitchFamily="34" charset="0"/>
                <a:cs typeface="Arial" panose="020B0604020202020204" pitchFamily="34" charset="0"/>
              </a:rPr>
              <a:t>d</a:t>
            </a:r>
            <a:r>
              <a:rPr lang="da-DK" sz="1600" dirty="0">
                <a:latin typeface="Arial" panose="020B0604020202020204" pitchFamily="34" charset="0"/>
                <a:cs typeface="Arial" panose="020B0604020202020204" pitchFamily="34" charset="0"/>
              </a:rPr>
              <a:t>(C)]</a:t>
            </a:r>
            <a:r>
              <a:rPr lang="da-DK" sz="1600" baseline="30000" dirty="0">
                <a:latin typeface="Arial" panose="020B0604020202020204" pitchFamily="34" charset="0"/>
                <a:cs typeface="Arial" panose="020B0604020202020204" pitchFamily="34" charset="0"/>
              </a:rPr>
              <a:t>-1 </a:t>
            </a:r>
            <a:r>
              <a:rPr lang="da-DK" sz="1600" dirty="0">
                <a:latin typeface="Arial" panose="020B0604020202020204" pitchFamily="34" charset="0"/>
                <a:cs typeface="Arial" panose="020B0604020202020204" pitchFamily="34" charset="0"/>
              </a:rPr>
              <a:t>mod N </a:t>
            </a:r>
            <a:r>
              <a:rPr lang="el-GR" sz="1600" dirty="0">
                <a:latin typeface="Arial" panose="020B0604020202020204" pitchFamily="34" charset="0"/>
                <a:cs typeface="Arial" panose="020B0604020202020204" pitchFamily="34" charset="0"/>
              </a:rPr>
              <a:t> </a:t>
            </a:r>
            <a:endParaRPr lang="vi-VN" sz="1600" dirty="0">
              <a:latin typeface="Arial" panose="020B0604020202020204" pitchFamily="34" charset="0"/>
              <a:cs typeface="Arial" panose="020B0604020202020204" pitchFamily="34" charset="0"/>
            </a:endParaRPr>
          </a:p>
          <a:p>
            <a:pPr marL="457200" lvl="1" indent="0">
              <a:buNone/>
            </a:pPr>
            <a:r>
              <a:rPr lang="vi-VN" sz="1600" dirty="0">
                <a:latin typeface="Arial" panose="020B0604020202020204" pitchFamily="34" charset="0"/>
                <a:cs typeface="Arial" panose="020B0604020202020204" pitchFamily="34" charset="0"/>
              </a:rPr>
              <a:t>B4:Tìm bản rõ M</a:t>
            </a:r>
          </a:p>
          <a:p>
            <a:pPr marL="457200" lvl="1" indent="0">
              <a:buNone/>
            </a:pPr>
            <a:r>
              <a:rPr lang="vi-VN" sz="1600" dirty="0">
                <a:latin typeface="Arial" panose="020B0604020202020204" pitchFamily="34" charset="0"/>
                <a:cs typeface="Arial" panose="020B0604020202020204" pitchFamily="34" charset="0"/>
              </a:rPr>
              <a:t>	Tìm nghiệm của phương trình X2=</a:t>
            </a:r>
            <a:r>
              <a:rPr lang="el-GR" sz="1600" dirty="0">
                <a:latin typeface="+mn-lt"/>
              </a:rPr>
              <a:t> θ</a:t>
            </a:r>
            <a:r>
              <a:rPr lang="vi-VN" sz="1600" dirty="0">
                <a:latin typeface="+mn-lt"/>
              </a:rPr>
              <a:t> mod N sao cho</a:t>
            </a:r>
          </a:p>
          <a:p>
            <a:pPr marL="457200" lvl="1" indent="0">
              <a:buNone/>
            </a:pPr>
            <a:r>
              <a:rPr lang="vi-VN" sz="1600" dirty="0">
                <a:latin typeface="Arial" panose="020B0604020202020204" pitchFamily="34" charset="0"/>
                <a:cs typeface="Arial" panose="020B0604020202020204" pitchFamily="34" charset="0"/>
              </a:rPr>
              <a:t>	</a:t>
            </a:r>
          </a:p>
          <a:p>
            <a:pPr marL="457200" lvl="1" indent="0">
              <a:buNone/>
            </a:pPr>
            <a:endParaRPr lang="vi-VN" sz="1600" dirty="0">
              <a:latin typeface="+mn-lt"/>
            </a:endParaRPr>
          </a:p>
          <a:p>
            <a:pPr marL="457200" lvl="1" indent="0">
              <a:buNone/>
            </a:pPr>
            <a:endParaRPr lang="vi-VN" sz="1600" dirty="0">
              <a:latin typeface="+mn-lt"/>
            </a:endParaRPr>
          </a:p>
          <a:p>
            <a:pPr marL="457200" lvl="1" indent="0">
              <a:buNone/>
            </a:pPr>
            <a:r>
              <a:rPr lang="vi-VN" sz="1600" dirty="0">
                <a:latin typeface="+mn-lt"/>
              </a:rPr>
              <a:t>	</a:t>
            </a:r>
            <a:r>
              <a:rPr lang="vi-VN" sz="1600" dirty="0">
                <a:latin typeface="Arial" panose="020B0604020202020204" pitchFamily="34" charset="0"/>
                <a:cs typeface="Arial" panose="020B0604020202020204" pitchFamily="34" charset="0"/>
              </a:rPr>
              <a:t>Nghiệm x thỏa mãn là bản rõ M tương ứng với bản mã C</a:t>
            </a:r>
          </a:p>
          <a:p>
            <a:pPr marL="457200" lvl="1" indent="0">
              <a:buNone/>
            </a:pPr>
            <a:endParaRPr lang="vi-VN" sz="1600" dirty="0">
              <a:latin typeface="Arial" panose="020B0604020202020204" pitchFamily="34" charset="0"/>
              <a:cs typeface="Arial" panose="020B0604020202020204" pitchFamily="34" charset="0"/>
            </a:endParaRPr>
          </a:p>
          <a:p>
            <a:pPr marL="457200" lvl="1" indent="0">
              <a:buNone/>
            </a:pPr>
            <a:r>
              <a:rPr lang="vi-VN" sz="1600" dirty="0">
                <a:latin typeface="+mn-lt"/>
              </a:rPr>
              <a:t>	</a:t>
            </a:r>
          </a:p>
        </p:txBody>
      </p:sp>
      <p:sp>
        <p:nvSpPr>
          <p:cNvPr id="5" name="Title 3">
            <a:extLst>
              <a:ext uri="{FF2B5EF4-FFF2-40B4-BE49-F238E27FC236}">
                <a16:creationId xmlns:a16="http://schemas.microsoft.com/office/drawing/2014/main" id="{AA0C0821-301D-4E89-945C-80D79E3B3951}"/>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Sơ</a:t>
            </a:r>
            <a:r>
              <a:rPr lang="en-US" sz="2000" dirty="0"/>
              <a:t> </a:t>
            </a:r>
            <a:r>
              <a:rPr lang="en-US" sz="2000" dirty="0" err="1"/>
              <a:t>đồ</a:t>
            </a:r>
            <a:r>
              <a:rPr lang="en-US" sz="2000" dirty="0"/>
              <a:t> </a:t>
            </a:r>
            <a:r>
              <a:rPr lang="en-US" sz="2000" dirty="0" err="1"/>
              <a:t>cải</a:t>
            </a:r>
            <a:r>
              <a:rPr lang="en-US" sz="2000" dirty="0"/>
              <a:t> </a:t>
            </a:r>
            <a:r>
              <a:rPr lang="en-US" sz="2000" dirty="0" err="1"/>
              <a:t>tiến</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229AE6-5B42-4377-8097-2697E80C7567}"/>
                  </a:ext>
                </a:extLst>
              </p:cNvPr>
              <p:cNvSpPr txBox="1"/>
              <p:nvPr/>
            </p:nvSpPr>
            <p:spPr>
              <a:xfrm>
                <a:off x="1956926" y="1909170"/>
                <a:ext cx="2881404" cy="848437"/>
              </a:xfrm>
              <a:prstGeom prst="rect">
                <a:avLst/>
              </a:prstGeom>
              <a:noFill/>
            </p:spPr>
            <p:txBody>
              <a:bodyPr wrap="square" rtlCol="0">
                <a:spAutoFit/>
              </a:bodyPr>
              <a:lstStyle/>
              <a:p>
                <a:r>
                  <a:rPr lang="vi-VN" sz="1600" dirty="0"/>
                  <a:t>1 nếu L(</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𝐶</m:t>
                        </m:r>
                      </m:num>
                      <m:den>
                        <m:r>
                          <a:rPr lang="vi-VN" sz="1600" b="0" i="1" smtClean="0">
                            <a:latin typeface="Cambria Math" panose="02040503050406030204" pitchFamily="18" charset="0"/>
                          </a:rPr>
                          <m:t>𝑝</m:t>
                        </m:r>
                      </m:den>
                    </m:f>
                  </m:oMath>
                </a14:m>
                <a:r>
                  <a:rPr lang="vi-VN" sz="1600" dirty="0"/>
                  <a:t>) * L(</a:t>
                </a:r>
                <a14:m>
                  <m:oMath xmlns:m="http://schemas.openxmlformats.org/officeDocument/2006/math">
                    <m:f>
                      <m:fPr>
                        <m:ctrlPr>
                          <a:rPr lang="vi-VN" sz="1600" i="1">
                            <a:latin typeface="Cambria Math" panose="02040503050406030204" pitchFamily="18" charset="0"/>
                          </a:rPr>
                        </m:ctrlPr>
                      </m:fPr>
                      <m:num>
                        <m:r>
                          <a:rPr lang="vi-VN" sz="1600" i="1">
                            <a:latin typeface="Cambria Math" panose="02040503050406030204" pitchFamily="18" charset="0"/>
                          </a:rPr>
                          <m:t>𝐶</m:t>
                        </m:r>
                      </m:num>
                      <m:den>
                        <m:r>
                          <a:rPr lang="vi-VN" sz="1600" b="0" i="1" smtClean="0">
                            <a:latin typeface="Cambria Math" panose="02040503050406030204" pitchFamily="18" charset="0"/>
                          </a:rPr>
                          <m:t>𝑞</m:t>
                        </m:r>
                      </m:den>
                    </m:f>
                  </m:oMath>
                </a14:m>
                <a:r>
                  <a:rPr lang="vi-VN" sz="1600" dirty="0"/>
                  <a:t>)=0 or 1 </a:t>
                </a:r>
              </a:p>
              <a:p>
                <a:r>
                  <a:rPr lang="vi-VN" sz="1600" dirty="0"/>
                  <a:t>2 nếu L(</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𝐶</m:t>
                        </m:r>
                      </m:num>
                      <m:den>
                        <m:r>
                          <a:rPr lang="vi-VN" sz="1600" b="0" i="1" smtClean="0">
                            <a:latin typeface="Cambria Math" panose="02040503050406030204" pitchFamily="18" charset="0"/>
                          </a:rPr>
                          <m:t>𝑝</m:t>
                        </m:r>
                      </m:den>
                    </m:f>
                  </m:oMath>
                </a14:m>
                <a:r>
                  <a:rPr lang="vi-VN" sz="1600" dirty="0"/>
                  <a:t>) * L(</a:t>
                </a:r>
                <a14:m>
                  <m:oMath xmlns:m="http://schemas.openxmlformats.org/officeDocument/2006/math">
                    <m:f>
                      <m:fPr>
                        <m:ctrlPr>
                          <a:rPr lang="vi-VN" sz="1600" i="1">
                            <a:latin typeface="Cambria Math" panose="02040503050406030204" pitchFamily="18" charset="0"/>
                          </a:rPr>
                        </m:ctrlPr>
                      </m:fPr>
                      <m:num>
                        <m:r>
                          <a:rPr lang="vi-VN" sz="1600" i="1">
                            <a:latin typeface="Cambria Math" panose="02040503050406030204" pitchFamily="18" charset="0"/>
                          </a:rPr>
                          <m:t>𝐶</m:t>
                        </m:r>
                      </m:num>
                      <m:den>
                        <m:r>
                          <a:rPr lang="vi-VN" sz="1600" b="0" i="1" smtClean="0">
                            <a:latin typeface="Cambria Math" panose="02040503050406030204" pitchFamily="18" charset="0"/>
                          </a:rPr>
                          <m:t>𝑞</m:t>
                        </m:r>
                      </m:den>
                    </m:f>
                  </m:oMath>
                </a14:m>
                <a:r>
                  <a:rPr lang="vi-VN" sz="1600" dirty="0"/>
                  <a:t>) = -1</a:t>
                </a:r>
              </a:p>
            </p:txBody>
          </p:sp>
        </mc:Choice>
        <mc:Fallback xmlns="">
          <p:sp>
            <p:nvSpPr>
              <p:cNvPr id="6" name="TextBox 5">
                <a:extLst>
                  <a:ext uri="{FF2B5EF4-FFF2-40B4-BE49-F238E27FC236}">
                    <a16:creationId xmlns:a16="http://schemas.microsoft.com/office/drawing/2014/main" id="{D8229AE6-5B42-4377-8097-2697E80C7567}"/>
                  </a:ext>
                </a:extLst>
              </p:cNvPr>
              <p:cNvSpPr txBox="1">
                <a:spLocks noRot="1" noChangeAspect="1" noMove="1" noResize="1" noEditPoints="1" noAdjustHandles="1" noChangeArrowheads="1" noChangeShapeType="1" noTextEdit="1"/>
              </p:cNvSpPr>
              <p:nvPr/>
            </p:nvSpPr>
            <p:spPr>
              <a:xfrm>
                <a:off x="1956926" y="1909170"/>
                <a:ext cx="2881404" cy="848437"/>
              </a:xfrm>
              <a:prstGeom prst="rect">
                <a:avLst/>
              </a:prstGeom>
              <a:blipFill>
                <a:blip r:embed="rId2"/>
                <a:stretch>
                  <a:fillRect l="-1057" b="-719"/>
                </a:stretch>
              </a:blipFill>
            </p:spPr>
            <p:txBody>
              <a:bodyPr/>
              <a:lstStyle/>
              <a:p>
                <a:r>
                  <a:rPr lang="vi-VN">
                    <a:noFill/>
                  </a:rPr>
                  <a:t> </a:t>
                </a:r>
              </a:p>
            </p:txBody>
          </p:sp>
        </mc:Fallback>
      </mc:AlternateContent>
      <p:sp>
        <p:nvSpPr>
          <p:cNvPr id="7" name="TextBox 6">
            <a:extLst>
              <a:ext uri="{FF2B5EF4-FFF2-40B4-BE49-F238E27FC236}">
                <a16:creationId xmlns:a16="http://schemas.microsoft.com/office/drawing/2014/main" id="{4F2BC66B-BE93-4A91-BA00-16BBE10B725B}"/>
              </a:ext>
            </a:extLst>
          </p:cNvPr>
          <p:cNvSpPr txBox="1"/>
          <p:nvPr/>
        </p:nvSpPr>
        <p:spPr>
          <a:xfrm>
            <a:off x="950121" y="2148722"/>
            <a:ext cx="860924" cy="369332"/>
          </a:xfrm>
          <a:prstGeom prst="rect">
            <a:avLst/>
          </a:prstGeom>
          <a:noFill/>
        </p:spPr>
        <p:txBody>
          <a:bodyPr wrap="square" rtlCol="0">
            <a:spAutoFit/>
          </a:bodyPr>
          <a:lstStyle/>
          <a:p>
            <a:r>
              <a:rPr lang="vi-VN" dirty="0"/>
              <a:t>u</a:t>
            </a:r>
            <a:r>
              <a:rPr lang="vi-VN" baseline="-25000" dirty="0"/>
              <a:t>d</a:t>
            </a:r>
            <a:r>
              <a:rPr lang="vi-VN" dirty="0"/>
              <a:t>(C)=</a:t>
            </a:r>
          </a:p>
        </p:txBody>
      </p:sp>
      <p:sp>
        <p:nvSpPr>
          <p:cNvPr id="8" name="Left Brace 7">
            <a:extLst>
              <a:ext uri="{FF2B5EF4-FFF2-40B4-BE49-F238E27FC236}">
                <a16:creationId xmlns:a16="http://schemas.microsoft.com/office/drawing/2014/main" id="{6BE87EDC-6BB0-48CD-9F03-E52B168931EA}"/>
              </a:ext>
            </a:extLst>
          </p:cNvPr>
          <p:cNvSpPr/>
          <p:nvPr/>
        </p:nvSpPr>
        <p:spPr>
          <a:xfrm>
            <a:off x="1811045" y="1909170"/>
            <a:ext cx="145881" cy="848437"/>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vi-VN">
              <a:ln w="0"/>
              <a:effectLst>
                <a:outerShdw blurRad="38100" dist="19050" dir="2700000" algn="tl" rotWithShape="0">
                  <a:schemeClr val="dk1">
                    <a:alpha val="40000"/>
                  </a:schemeClr>
                </a:outerShdw>
              </a:effectLst>
            </a:endParaRPr>
          </a:p>
        </p:txBody>
      </p:sp>
      <p:sp>
        <p:nvSpPr>
          <p:cNvPr id="10" name="Left Brace 9">
            <a:extLst>
              <a:ext uri="{FF2B5EF4-FFF2-40B4-BE49-F238E27FC236}">
                <a16:creationId xmlns:a16="http://schemas.microsoft.com/office/drawing/2014/main" id="{B91770CF-CBFC-471B-89D5-7E3627AB93D5}"/>
              </a:ext>
            </a:extLst>
          </p:cNvPr>
          <p:cNvSpPr/>
          <p:nvPr/>
        </p:nvSpPr>
        <p:spPr>
          <a:xfrm>
            <a:off x="1665163" y="4100394"/>
            <a:ext cx="145881" cy="5847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15" name="TextBox 14">
            <a:extLst>
              <a:ext uri="{FF2B5EF4-FFF2-40B4-BE49-F238E27FC236}">
                <a16:creationId xmlns:a16="http://schemas.microsoft.com/office/drawing/2014/main" id="{472F4F28-2296-45B1-98FB-9EE5C3F88A6D}"/>
              </a:ext>
            </a:extLst>
          </p:cNvPr>
          <p:cNvSpPr txBox="1"/>
          <p:nvPr/>
        </p:nvSpPr>
        <p:spPr>
          <a:xfrm>
            <a:off x="1956926" y="4069615"/>
            <a:ext cx="1500326" cy="646331"/>
          </a:xfrm>
          <a:prstGeom prst="rect">
            <a:avLst/>
          </a:prstGeom>
          <a:noFill/>
        </p:spPr>
        <p:txBody>
          <a:bodyPr wrap="square" rtlCol="0">
            <a:spAutoFit/>
          </a:bodyPr>
          <a:lstStyle/>
          <a:p>
            <a:r>
              <a:rPr lang="vi-VN" dirty="0"/>
              <a:t>t</a:t>
            </a:r>
            <a:r>
              <a:rPr lang="vi-VN" baseline="-25000" dirty="0"/>
              <a:t>e</a:t>
            </a:r>
            <a:r>
              <a:rPr lang="vi-VN" dirty="0"/>
              <a:t>(X)=t</a:t>
            </a:r>
            <a:r>
              <a:rPr lang="vi-VN" baseline="-25000" dirty="0"/>
              <a:t>d</a:t>
            </a:r>
            <a:r>
              <a:rPr lang="vi-VN" dirty="0"/>
              <a:t>(C)</a:t>
            </a:r>
          </a:p>
          <a:p>
            <a:r>
              <a:rPr lang="vi-VN" dirty="0"/>
              <a:t>u</a:t>
            </a:r>
            <a:r>
              <a:rPr lang="vi-VN" baseline="-25000" dirty="0"/>
              <a:t>e</a:t>
            </a:r>
            <a:r>
              <a:rPr lang="vi-VN" dirty="0"/>
              <a:t>(C)=u</a:t>
            </a:r>
            <a:r>
              <a:rPr lang="vi-VN" baseline="-25000" dirty="0"/>
              <a:t>d</a:t>
            </a:r>
            <a:r>
              <a:rPr lang="vi-VN" dirty="0"/>
              <a:t>(C)</a:t>
            </a:r>
          </a:p>
        </p:txBody>
      </p:sp>
      <p:sp>
        <p:nvSpPr>
          <p:cNvPr id="11" name="Title 1">
            <a:extLst>
              <a:ext uri="{FF2B5EF4-FFF2-40B4-BE49-F238E27FC236}">
                <a16:creationId xmlns:a16="http://schemas.microsoft.com/office/drawing/2014/main" id="{AF535E24-CCDE-734B-B8F4-FE06274C1F32}"/>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38/48</a:t>
            </a:r>
          </a:p>
        </p:txBody>
      </p:sp>
    </p:spTree>
    <p:extLst>
      <p:ext uri="{BB962C8B-B14F-4D97-AF65-F5344CB8AC3E}">
        <p14:creationId xmlns:p14="http://schemas.microsoft.com/office/powerpoint/2010/main" val="200745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7D1C-49FC-4997-96B1-A536224223CF}"/>
              </a:ext>
            </a:extLst>
          </p:cNvPr>
          <p:cNvSpPr>
            <a:spLocks noGrp="1"/>
          </p:cNvSpPr>
          <p:nvPr>
            <p:ph type="title"/>
          </p:nvPr>
        </p:nvSpPr>
        <p:spPr/>
        <p:txBody>
          <a:bodyPr/>
          <a:lstStyle/>
          <a:p>
            <a:r>
              <a:rPr lang="vi-VN" dirty="0"/>
              <a:t>Hệ mật mã Rabin</a:t>
            </a:r>
          </a:p>
        </p:txBody>
      </p:sp>
      <p:sp>
        <p:nvSpPr>
          <p:cNvPr id="3" name="Content Placeholder 2">
            <a:extLst>
              <a:ext uri="{FF2B5EF4-FFF2-40B4-BE49-F238E27FC236}">
                <a16:creationId xmlns:a16="http://schemas.microsoft.com/office/drawing/2014/main" id="{79935E9E-6202-4789-97D7-482323426639}"/>
              </a:ext>
            </a:extLst>
          </p:cNvPr>
          <p:cNvSpPr>
            <a:spLocks noGrp="1"/>
          </p:cNvSpPr>
          <p:nvPr>
            <p:ph sz="half" idx="1"/>
          </p:nvPr>
        </p:nvSpPr>
        <p:spPr>
          <a:xfrm>
            <a:off x="235077" y="1061427"/>
            <a:ext cx="8068722" cy="6386938"/>
          </a:xfrm>
        </p:spPr>
        <p:txBody>
          <a:bodyPr/>
          <a:lstStyle/>
          <a:p>
            <a:pPr marL="457200" indent="-457200">
              <a:buFont typeface="+mj-lt"/>
              <a:buAutoNum type="arabicPeriod" startAt="2"/>
            </a:pPr>
            <a:r>
              <a:rPr lang="vi-VN" sz="2000" b="1" dirty="0">
                <a:solidFill>
                  <a:srgbClr val="FF0000"/>
                </a:solidFill>
                <a:latin typeface="+mn-lt"/>
              </a:rPr>
              <a:t>Sơ đồ cải tiến của Chen-Tsu</a:t>
            </a:r>
          </a:p>
          <a:p>
            <a:pPr marL="457200" lvl="1" indent="0">
              <a:buNone/>
            </a:pPr>
            <a:r>
              <a:rPr lang="vi-VN" sz="1600" dirty="0">
                <a:latin typeface="+mn-lt"/>
              </a:rPr>
              <a:t>Shimada có thể hạn chế miền của hàm giải mã Rabin, bên cạnh đó, nghiệm đặc biệt có thể tìm được theo bản mã của nó, không phải thêm bất kỳ thông tin nào. </a:t>
            </a:r>
          </a:p>
          <a:p>
            <a:pPr marL="457200" lvl="1" indent="0">
              <a:buNone/>
            </a:pPr>
            <a:r>
              <a:rPr lang="vi-VN" sz="1600" dirty="0">
                <a:latin typeface="+mn-lt"/>
              </a:rPr>
              <a:t>Tuy nhiên, ở bước 4 của phần 2, giá của việc tìm nghiệm của hệ</a:t>
            </a:r>
          </a:p>
          <a:p>
            <a:pPr marL="457200" lvl="1" indent="0">
              <a:buNone/>
            </a:pPr>
            <a:endParaRPr lang="vi-VN" sz="1600" dirty="0">
              <a:latin typeface="+mn-lt"/>
            </a:endParaRPr>
          </a:p>
          <a:p>
            <a:pPr marL="457200" lvl="1" indent="0">
              <a:buNone/>
            </a:pPr>
            <a:r>
              <a:rPr lang="vi-VN" sz="1600" dirty="0">
                <a:latin typeface="+mn-lt"/>
              </a:rPr>
              <a:t> tương tự như tính toán mã hóa. Để giảm giá của việc giải mã, các nhà khoa học của đại học Tamkang đã đưa ra một giải pháp: Đầu tiên là phương pháp được mô tả để giải phương trình đồng dư: X2=  mod N </a:t>
            </a:r>
            <a:r>
              <a:rPr lang="vi-VN" sz="1600" b="0" i="0" dirty="0">
                <a:solidFill>
                  <a:srgbClr val="141414"/>
                </a:solidFill>
                <a:effectLst/>
                <a:latin typeface="Arial" panose="020B0604020202020204" pitchFamily="34" charset="0"/>
                <a:cs typeface="Arial" panose="020B0604020202020204" pitchFamily="34" charset="0"/>
              </a:rPr>
              <a:t>⟺ 2 phương trình </a:t>
            </a:r>
          </a:p>
          <a:p>
            <a:pPr marL="457200" lvl="1" indent="0">
              <a:buNone/>
            </a:pPr>
            <a:r>
              <a:rPr lang="vi-VN" sz="1600" dirty="0">
                <a:solidFill>
                  <a:srgbClr val="141414"/>
                </a:solidFill>
                <a:latin typeface="Arial" panose="020B0604020202020204" pitchFamily="34" charset="0"/>
                <a:cs typeface="Arial" panose="020B0604020202020204" pitchFamily="34" charset="0"/>
              </a:rPr>
              <a:t>	X</a:t>
            </a:r>
            <a:r>
              <a:rPr lang="vi-VN" sz="1600" baseline="30000" dirty="0">
                <a:solidFill>
                  <a:srgbClr val="141414"/>
                </a:solidFill>
                <a:latin typeface="Arial" panose="020B0604020202020204" pitchFamily="34" charset="0"/>
                <a:cs typeface="Arial" panose="020B0604020202020204" pitchFamily="34" charset="0"/>
              </a:rPr>
              <a:t>2</a:t>
            </a:r>
            <a:r>
              <a:rPr lang="vi-VN" sz="1600" dirty="0">
                <a:solidFill>
                  <a:srgbClr val="141414"/>
                </a:solidFill>
                <a:latin typeface="Arial" panose="020B0604020202020204" pitchFamily="34" charset="0"/>
                <a:cs typeface="Arial" panose="020B0604020202020204" pitchFamily="34" charset="0"/>
              </a:rPr>
              <a:t> mod p= </a:t>
            </a:r>
            <a:r>
              <a:rPr lang="el-GR" sz="1600" dirty="0">
                <a:latin typeface="+mn-lt"/>
              </a:rPr>
              <a:t>θ</a:t>
            </a:r>
            <a:r>
              <a:rPr lang="vi-VN" sz="1600" dirty="0">
                <a:latin typeface="+mn-lt"/>
              </a:rPr>
              <a:t> </a:t>
            </a:r>
            <a:r>
              <a:rPr lang="vi-VN" sz="1600" dirty="0">
                <a:solidFill>
                  <a:srgbClr val="141414"/>
                </a:solidFill>
                <a:latin typeface="Arial" panose="020B0604020202020204" pitchFamily="34" charset="0"/>
                <a:cs typeface="Arial" panose="020B0604020202020204" pitchFamily="34" charset="0"/>
              </a:rPr>
              <a:t>mod q=a	(1)</a:t>
            </a:r>
            <a:endParaRPr lang="vi-VN" sz="1600" dirty="0">
              <a:latin typeface="Arial" panose="020B0604020202020204" pitchFamily="34" charset="0"/>
              <a:cs typeface="Arial" panose="020B0604020202020204" pitchFamily="34" charset="0"/>
            </a:endParaRPr>
          </a:p>
          <a:p>
            <a:pPr marL="457200" lvl="1" indent="0">
              <a:buNone/>
            </a:pPr>
            <a:r>
              <a:rPr lang="vi-VN" sz="1600" dirty="0">
                <a:latin typeface="+mn-lt"/>
              </a:rPr>
              <a:t>	X</a:t>
            </a:r>
            <a:r>
              <a:rPr lang="vi-VN" sz="1600" baseline="30000" dirty="0">
                <a:latin typeface="+mn-lt"/>
              </a:rPr>
              <a:t>2</a:t>
            </a:r>
            <a:r>
              <a:rPr lang="vi-VN" sz="1600" dirty="0">
                <a:latin typeface="+mn-lt"/>
              </a:rPr>
              <a:t> mod q= </a:t>
            </a:r>
            <a:r>
              <a:rPr lang="el-GR" sz="1600" dirty="0">
                <a:latin typeface="+mn-lt"/>
              </a:rPr>
              <a:t>θ</a:t>
            </a:r>
            <a:r>
              <a:rPr lang="vi-VN" sz="1600" dirty="0">
                <a:latin typeface="+mn-lt"/>
              </a:rPr>
              <a:t> mod q=b	(2)	</a:t>
            </a:r>
          </a:p>
          <a:p>
            <a:pPr marL="457200" lvl="1" indent="0">
              <a:buNone/>
            </a:pPr>
            <a:r>
              <a:rPr lang="vi-VN" sz="1600" dirty="0">
                <a:latin typeface="+mn-lt"/>
              </a:rPr>
              <a:t> 	Nghiệm x</a:t>
            </a:r>
            <a:r>
              <a:rPr lang="vi-VN" sz="1600" baseline="-25000" dirty="0">
                <a:latin typeface="+mn-lt"/>
              </a:rPr>
              <a:t>p</a:t>
            </a:r>
            <a:r>
              <a:rPr lang="vi-VN" sz="1600" dirty="0">
                <a:latin typeface="+mn-lt"/>
              </a:rPr>
              <a:t> và p - x</a:t>
            </a:r>
            <a:r>
              <a:rPr lang="vi-VN" sz="1600" baseline="-25000" dirty="0">
                <a:latin typeface="+mn-lt"/>
              </a:rPr>
              <a:t>p</a:t>
            </a:r>
            <a:r>
              <a:rPr lang="vi-VN" sz="1600" dirty="0">
                <a:latin typeface="+mn-lt"/>
              </a:rPr>
              <a:t> có được từ (1), x</a:t>
            </a:r>
            <a:r>
              <a:rPr lang="vi-VN" sz="1600" baseline="-25000" dirty="0">
                <a:latin typeface="+mn-lt"/>
              </a:rPr>
              <a:t>p</a:t>
            </a:r>
            <a:r>
              <a:rPr lang="vi-VN" sz="1600" dirty="0">
                <a:latin typeface="+mn-lt"/>
              </a:rPr>
              <a:t> = a</a:t>
            </a:r>
            <a:r>
              <a:rPr lang="vi-VN" sz="1600" baseline="30000" dirty="0">
                <a:latin typeface="+mn-lt"/>
              </a:rPr>
              <a:t>(p+1)/4 </a:t>
            </a:r>
            <a:r>
              <a:rPr lang="vi-VN" sz="1600" dirty="0">
                <a:latin typeface="+mn-lt"/>
              </a:rPr>
              <a:t>mod p. </a:t>
            </a:r>
          </a:p>
          <a:p>
            <a:pPr marL="457200" lvl="1" indent="0">
              <a:buNone/>
            </a:pPr>
            <a:r>
              <a:rPr lang="vi-VN" sz="1600" dirty="0">
                <a:latin typeface="+mn-lt"/>
              </a:rPr>
              <a:t>	Tương tự x</a:t>
            </a:r>
            <a:r>
              <a:rPr lang="vi-VN" sz="1600" baseline="-25000" dirty="0">
                <a:latin typeface="+mn-lt"/>
              </a:rPr>
              <a:t>q</a:t>
            </a:r>
            <a:r>
              <a:rPr lang="vi-VN" sz="1600" dirty="0">
                <a:latin typeface="+mn-lt"/>
              </a:rPr>
              <a:t> và q - x</a:t>
            </a:r>
            <a:r>
              <a:rPr lang="vi-VN" sz="1600" baseline="-25000" dirty="0">
                <a:latin typeface="+mn-lt"/>
              </a:rPr>
              <a:t>q</a:t>
            </a:r>
            <a:r>
              <a:rPr lang="vi-VN" sz="1600" dirty="0">
                <a:latin typeface="+mn-lt"/>
              </a:rPr>
              <a:t> có được từ (2), x</a:t>
            </a:r>
            <a:r>
              <a:rPr lang="vi-VN" sz="1600" baseline="-25000" dirty="0">
                <a:latin typeface="+mn-lt"/>
              </a:rPr>
              <a:t>q</a:t>
            </a:r>
            <a:r>
              <a:rPr lang="vi-VN" sz="1600" dirty="0">
                <a:latin typeface="+mn-lt"/>
              </a:rPr>
              <a:t> = b</a:t>
            </a:r>
            <a:r>
              <a:rPr lang="vi-VN" sz="1600" baseline="30000" dirty="0">
                <a:latin typeface="+mn-lt"/>
              </a:rPr>
              <a:t>(q+1)/4 </a:t>
            </a:r>
            <a:r>
              <a:rPr lang="vi-VN" sz="1600" dirty="0">
                <a:latin typeface="+mn-lt"/>
              </a:rPr>
              <a:t>mod q. </a:t>
            </a:r>
          </a:p>
          <a:p>
            <a:pPr marL="457200" lvl="1" indent="0">
              <a:buNone/>
            </a:pPr>
            <a:endParaRPr lang="vi-VN" sz="1600" dirty="0">
              <a:latin typeface="+mn-lt"/>
            </a:endParaRPr>
          </a:p>
          <a:p>
            <a:pPr marL="457200" lvl="1" indent="0">
              <a:buNone/>
            </a:pPr>
            <a:r>
              <a:rPr lang="vi-VN" sz="1600" dirty="0">
                <a:latin typeface="+mn-lt"/>
              </a:rPr>
              <a:t>Các cặp: (x</a:t>
            </a:r>
            <a:r>
              <a:rPr lang="vi-VN" sz="1600" baseline="-25000" dirty="0">
                <a:latin typeface="+mn-lt"/>
              </a:rPr>
              <a:t>p</a:t>
            </a:r>
            <a:r>
              <a:rPr lang="vi-VN" sz="1600" dirty="0">
                <a:latin typeface="+mn-lt"/>
              </a:rPr>
              <a:t>, x</a:t>
            </a:r>
            <a:r>
              <a:rPr lang="vi-VN" sz="1600" baseline="-25000" dirty="0">
                <a:latin typeface="+mn-lt"/>
              </a:rPr>
              <a:t>p</a:t>
            </a:r>
            <a:r>
              <a:rPr lang="vi-VN" sz="1600" dirty="0">
                <a:latin typeface="+mn-lt"/>
              </a:rPr>
              <a:t>), (x</a:t>
            </a:r>
            <a:r>
              <a:rPr lang="vi-VN" sz="1600" baseline="-25000" dirty="0">
                <a:latin typeface="+mn-lt"/>
              </a:rPr>
              <a:t>p</a:t>
            </a:r>
            <a:r>
              <a:rPr lang="vi-VN" sz="1600" dirty="0">
                <a:latin typeface="+mn-lt"/>
              </a:rPr>
              <a:t>, q - x</a:t>
            </a:r>
            <a:r>
              <a:rPr lang="vi-VN" sz="1600" baseline="-25000" dirty="0">
                <a:latin typeface="+mn-lt"/>
              </a:rPr>
              <a:t>q</a:t>
            </a:r>
            <a:r>
              <a:rPr lang="vi-VN" sz="1600" dirty="0">
                <a:latin typeface="+mn-lt"/>
              </a:rPr>
              <a:t>), (p - x</a:t>
            </a:r>
            <a:r>
              <a:rPr lang="vi-VN" sz="1600" baseline="-25000" dirty="0">
                <a:latin typeface="+mn-lt"/>
              </a:rPr>
              <a:t>p</a:t>
            </a:r>
            <a:r>
              <a:rPr lang="vi-VN" sz="1600" dirty="0">
                <a:latin typeface="+mn-lt"/>
              </a:rPr>
              <a:t>,  x</a:t>
            </a:r>
            <a:r>
              <a:rPr lang="vi-VN" sz="1600" baseline="-25000" dirty="0">
                <a:latin typeface="+mn-lt"/>
              </a:rPr>
              <a:t>q</a:t>
            </a:r>
            <a:r>
              <a:rPr lang="vi-VN" sz="1600" dirty="0">
                <a:latin typeface="+mn-lt"/>
              </a:rPr>
              <a:t>), (p - x</a:t>
            </a:r>
            <a:r>
              <a:rPr lang="vi-VN" sz="1600" baseline="-25000" dirty="0">
                <a:latin typeface="+mn-lt"/>
              </a:rPr>
              <a:t>p</a:t>
            </a:r>
            <a:r>
              <a:rPr lang="vi-VN" sz="1600" dirty="0">
                <a:latin typeface="+mn-lt"/>
              </a:rPr>
              <a:t>,  q - x</a:t>
            </a:r>
            <a:r>
              <a:rPr lang="vi-VN" sz="1600" baseline="-25000" dirty="0">
                <a:latin typeface="+mn-lt"/>
              </a:rPr>
              <a:t>q</a:t>
            </a:r>
            <a:r>
              <a:rPr lang="vi-VN" sz="1600" dirty="0">
                <a:latin typeface="+mn-lt"/>
              </a:rPr>
              <a:t>) thay thế cho (x</a:t>
            </a:r>
            <a:r>
              <a:rPr lang="vi-VN" sz="1600" baseline="-25000" dirty="0">
                <a:latin typeface="+mn-lt"/>
              </a:rPr>
              <a:t>p</a:t>
            </a:r>
            <a:r>
              <a:rPr lang="vi-VN" sz="1600" dirty="0">
                <a:latin typeface="+mn-lt"/>
              </a:rPr>
              <a:t>, x</a:t>
            </a:r>
            <a:r>
              <a:rPr lang="vi-VN" sz="1600" baseline="-25000" dirty="0">
                <a:latin typeface="+mn-lt"/>
              </a:rPr>
              <a:t>q</a:t>
            </a:r>
            <a:r>
              <a:rPr lang="vi-VN" sz="1600" dirty="0">
                <a:latin typeface="+mn-lt"/>
              </a:rPr>
              <a:t>) trong hệ phương trình: </a:t>
            </a:r>
          </a:p>
          <a:p>
            <a:pPr marL="457200" lvl="1" indent="0">
              <a:buNone/>
            </a:pPr>
            <a:r>
              <a:rPr lang="vi-VN" sz="1600" dirty="0">
                <a:latin typeface="+mn-lt"/>
              </a:rPr>
              <a:t>  	x= x</a:t>
            </a:r>
            <a:r>
              <a:rPr lang="vi-VN" sz="1600" baseline="-25000" dirty="0">
                <a:latin typeface="+mn-lt"/>
              </a:rPr>
              <a:t>p </a:t>
            </a:r>
            <a:r>
              <a:rPr lang="vi-VN" sz="1600" dirty="0">
                <a:latin typeface="+mn-lt"/>
              </a:rPr>
              <a:t>mod p</a:t>
            </a:r>
          </a:p>
          <a:p>
            <a:pPr marL="457200" lvl="1" indent="0">
              <a:buNone/>
            </a:pPr>
            <a:r>
              <a:rPr lang="vi-VN" sz="1600" dirty="0">
                <a:latin typeface="+mn-lt"/>
                <a:cs typeface="Arial" panose="020B0604020202020204" pitchFamily="34" charset="0"/>
              </a:rPr>
              <a:t>	x= </a:t>
            </a:r>
            <a:r>
              <a:rPr lang="vi-VN" sz="1600" dirty="0">
                <a:latin typeface="+mn-lt"/>
              </a:rPr>
              <a:t>x</a:t>
            </a:r>
            <a:r>
              <a:rPr lang="vi-VN" sz="1600" baseline="-25000" dirty="0">
                <a:latin typeface="+mn-lt"/>
              </a:rPr>
              <a:t>q </a:t>
            </a:r>
            <a:r>
              <a:rPr lang="vi-VN" sz="1600" dirty="0">
                <a:latin typeface="+mn-lt"/>
              </a:rPr>
              <a:t>mod q</a:t>
            </a:r>
          </a:p>
          <a:p>
            <a:pPr marL="457200" lvl="1" indent="0">
              <a:buNone/>
            </a:pPr>
            <a:r>
              <a:rPr lang="vi-VN" sz="1600" dirty="0">
                <a:latin typeface="Arial" panose="020B0604020202020204" pitchFamily="34" charset="0"/>
                <a:cs typeface="Arial" panose="020B0604020202020204" pitchFamily="34" charset="0"/>
              </a:rPr>
              <a:t>4 nghiệm root1, root2, root3, root4 được tính toán theo định lý số dư Trung Quốc.</a:t>
            </a:r>
          </a:p>
          <a:p>
            <a:pPr marL="457200" lvl="1" indent="0">
              <a:buNone/>
            </a:pPr>
            <a:r>
              <a:rPr lang="vi-VN" sz="1600" dirty="0">
                <a:latin typeface="+mn-lt"/>
              </a:rPr>
              <a:t>	</a:t>
            </a:r>
          </a:p>
        </p:txBody>
      </p:sp>
      <p:sp>
        <p:nvSpPr>
          <p:cNvPr id="5" name="Title 3">
            <a:extLst>
              <a:ext uri="{FF2B5EF4-FFF2-40B4-BE49-F238E27FC236}">
                <a16:creationId xmlns:a16="http://schemas.microsoft.com/office/drawing/2014/main" id="{AA0C0821-301D-4E89-945C-80D79E3B3951}"/>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Sơ</a:t>
            </a:r>
            <a:r>
              <a:rPr lang="en-US" sz="2000" dirty="0"/>
              <a:t> </a:t>
            </a:r>
            <a:r>
              <a:rPr lang="en-US" sz="2000" dirty="0" err="1"/>
              <a:t>đồ</a:t>
            </a:r>
            <a:r>
              <a:rPr lang="en-US" sz="2000" dirty="0"/>
              <a:t> </a:t>
            </a:r>
            <a:r>
              <a:rPr lang="en-US" sz="2000" dirty="0" err="1"/>
              <a:t>cải</a:t>
            </a:r>
            <a:r>
              <a:rPr lang="en-US" sz="2000" dirty="0"/>
              <a:t> </a:t>
            </a:r>
            <a:r>
              <a:rPr lang="en-US" sz="2000" dirty="0" err="1"/>
              <a:t>tiến</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p:sp>
        <p:nvSpPr>
          <p:cNvPr id="11" name="TextBox 10">
            <a:extLst>
              <a:ext uri="{FF2B5EF4-FFF2-40B4-BE49-F238E27FC236}">
                <a16:creationId xmlns:a16="http://schemas.microsoft.com/office/drawing/2014/main" id="{F544A5AC-9156-4187-B57E-48BFCE4E71C3}"/>
              </a:ext>
            </a:extLst>
          </p:cNvPr>
          <p:cNvSpPr txBox="1"/>
          <p:nvPr/>
        </p:nvSpPr>
        <p:spPr>
          <a:xfrm>
            <a:off x="6803473" y="1859075"/>
            <a:ext cx="1500326" cy="584775"/>
          </a:xfrm>
          <a:prstGeom prst="rect">
            <a:avLst/>
          </a:prstGeom>
          <a:noFill/>
        </p:spPr>
        <p:txBody>
          <a:bodyPr wrap="square" rtlCol="0">
            <a:spAutoFit/>
          </a:bodyPr>
          <a:lstStyle/>
          <a:p>
            <a:r>
              <a:rPr lang="vi-VN" sz="1600" dirty="0"/>
              <a:t>t</a:t>
            </a:r>
            <a:r>
              <a:rPr lang="vi-VN" sz="1600" baseline="-25000" dirty="0"/>
              <a:t>e</a:t>
            </a:r>
            <a:r>
              <a:rPr lang="vi-VN" sz="1600" dirty="0"/>
              <a:t>(X)=t</a:t>
            </a:r>
            <a:r>
              <a:rPr lang="vi-VN" sz="1600" baseline="-25000" dirty="0"/>
              <a:t>d</a:t>
            </a:r>
            <a:r>
              <a:rPr lang="vi-VN" sz="1600" dirty="0"/>
              <a:t>(C)</a:t>
            </a:r>
          </a:p>
          <a:p>
            <a:r>
              <a:rPr lang="vi-VN" sz="1600" dirty="0"/>
              <a:t>u</a:t>
            </a:r>
            <a:r>
              <a:rPr lang="vi-VN" sz="1600" baseline="-25000" dirty="0"/>
              <a:t>e</a:t>
            </a:r>
            <a:r>
              <a:rPr lang="vi-VN" sz="1600" dirty="0"/>
              <a:t>(C)=u</a:t>
            </a:r>
            <a:r>
              <a:rPr lang="vi-VN" sz="1600" baseline="-25000" dirty="0"/>
              <a:t>d</a:t>
            </a:r>
            <a:r>
              <a:rPr lang="vi-VN" sz="1600" dirty="0"/>
              <a:t>(C)</a:t>
            </a:r>
          </a:p>
        </p:txBody>
      </p:sp>
      <p:sp>
        <p:nvSpPr>
          <p:cNvPr id="4" name="Left Brace 3">
            <a:extLst>
              <a:ext uri="{FF2B5EF4-FFF2-40B4-BE49-F238E27FC236}">
                <a16:creationId xmlns:a16="http://schemas.microsoft.com/office/drawing/2014/main" id="{548BD661-F8C1-4C5F-94CB-86CEC7892F47}"/>
              </a:ext>
            </a:extLst>
          </p:cNvPr>
          <p:cNvSpPr/>
          <p:nvPr/>
        </p:nvSpPr>
        <p:spPr>
          <a:xfrm>
            <a:off x="6720396" y="1859075"/>
            <a:ext cx="168676" cy="584775"/>
          </a:xfrm>
          <a:prstGeom prst="leftBrace">
            <a:avLst>
              <a:gd name="adj1" fmla="val 48333"/>
              <a:gd name="adj2" fmla="val 439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13" name="Left Brace 12">
            <a:extLst>
              <a:ext uri="{FF2B5EF4-FFF2-40B4-BE49-F238E27FC236}">
                <a16:creationId xmlns:a16="http://schemas.microsoft.com/office/drawing/2014/main" id="{7A9AAA66-69E8-49A7-B8BA-CA9A5F8E6FA2}"/>
              </a:ext>
            </a:extLst>
          </p:cNvPr>
          <p:cNvSpPr/>
          <p:nvPr/>
        </p:nvSpPr>
        <p:spPr>
          <a:xfrm>
            <a:off x="1038685" y="3197441"/>
            <a:ext cx="133167" cy="594804"/>
          </a:xfrm>
          <a:prstGeom prst="leftBrace">
            <a:avLst>
              <a:gd name="adj1" fmla="val 39583"/>
              <a:gd name="adj2" fmla="val 5522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14" name="Left Brace 13">
            <a:extLst>
              <a:ext uri="{FF2B5EF4-FFF2-40B4-BE49-F238E27FC236}">
                <a16:creationId xmlns:a16="http://schemas.microsoft.com/office/drawing/2014/main" id="{CE54513B-CAE2-4C04-AFBD-45D5A5ABA9B6}"/>
              </a:ext>
            </a:extLst>
          </p:cNvPr>
          <p:cNvSpPr/>
          <p:nvPr/>
        </p:nvSpPr>
        <p:spPr>
          <a:xfrm>
            <a:off x="1038684" y="5096716"/>
            <a:ext cx="133167" cy="594804"/>
          </a:xfrm>
          <a:prstGeom prst="leftBrace">
            <a:avLst>
              <a:gd name="adj1" fmla="val 39583"/>
              <a:gd name="adj2" fmla="val 5522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9" name="Title 1">
            <a:extLst>
              <a:ext uri="{FF2B5EF4-FFF2-40B4-BE49-F238E27FC236}">
                <a16:creationId xmlns:a16="http://schemas.microsoft.com/office/drawing/2014/main" id="{F8AE7B7D-396C-9B4C-AB30-192002C32730}"/>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39/48</a:t>
            </a:r>
          </a:p>
        </p:txBody>
      </p:sp>
    </p:spTree>
    <p:extLst>
      <p:ext uri="{BB962C8B-B14F-4D97-AF65-F5344CB8AC3E}">
        <p14:creationId xmlns:p14="http://schemas.microsoft.com/office/powerpoint/2010/main" val="968813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7D1C-49FC-4997-96B1-A536224223CF}"/>
              </a:ext>
            </a:extLst>
          </p:cNvPr>
          <p:cNvSpPr>
            <a:spLocks noGrp="1"/>
          </p:cNvSpPr>
          <p:nvPr>
            <p:ph type="title"/>
          </p:nvPr>
        </p:nvSpPr>
        <p:spPr/>
        <p:txBody>
          <a:bodyPr/>
          <a:lstStyle/>
          <a:p>
            <a:r>
              <a:rPr lang="vi-VN" dirty="0"/>
              <a:t>Hệ mật mã Rabin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935E9E-6202-4789-97D7-482323426639}"/>
                  </a:ext>
                </a:extLst>
              </p:cNvPr>
              <p:cNvSpPr>
                <a:spLocks noGrp="1"/>
              </p:cNvSpPr>
              <p:nvPr>
                <p:ph sz="half" idx="1"/>
              </p:nvPr>
            </p:nvSpPr>
            <p:spPr>
              <a:xfrm>
                <a:off x="235077" y="976820"/>
                <a:ext cx="8068722" cy="6386938"/>
              </a:xfrm>
            </p:spPr>
            <p:txBody>
              <a:bodyPr/>
              <a:lstStyle/>
              <a:p>
                <a:pPr marL="457200" indent="-457200">
                  <a:buFont typeface="+mj-lt"/>
                  <a:buAutoNum type="arabicPeriod" startAt="2"/>
                </a:pPr>
                <a:r>
                  <a:rPr lang="vi-VN" sz="2000" b="1" dirty="0">
                    <a:solidFill>
                      <a:srgbClr val="FF0000"/>
                    </a:solidFill>
                    <a:latin typeface="+mn-lt"/>
                  </a:rPr>
                  <a:t>Sơ đồ cải tiến của Chen-Tsu</a:t>
                </a:r>
              </a:p>
              <a:p>
                <a:pPr lvl="1"/>
                <a:r>
                  <a:rPr lang="vi-VN" sz="1600" dirty="0">
                    <a:latin typeface="+mn-lt"/>
                  </a:rPr>
                  <a:t>Quy trình giải mã </a:t>
                </a:r>
              </a:p>
              <a:p>
                <a:pPr marL="457200" lvl="1" indent="0">
                  <a:buNone/>
                </a:pPr>
                <a:r>
                  <a:rPr lang="vi-VN" sz="1600" dirty="0">
                    <a:latin typeface="+mn-lt"/>
                  </a:rPr>
                  <a:t>Các bước 1,2,3 tương tự như giải mã của Shimada</a:t>
                </a:r>
              </a:p>
              <a:p>
                <a:pPr marL="457200" lvl="1" indent="0">
                  <a:buNone/>
                </a:pPr>
                <a:r>
                  <a:rPr lang="vi-VN" sz="1600" dirty="0">
                    <a:latin typeface="+mn-lt"/>
                  </a:rPr>
                  <a:t>B4: Tìm 4 cặp nghiệm (x</a:t>
                </a:r>
                <a:r>
                  <a:rPr lang="vi-VN" sz="1600" baseline="-25000" dirty="0">
                    <a:latin typeface="+mn-lt"/>
                  </a:rPr>
                  <a:t>p</a:t>
                </a:r>
                <a:r>
                  <a:rPr lang="vi-VN" sz="1600" dirty="0">
                    <a:latin typeface="+mn-lt"/>
                  </a:rPr>
                  <a:t>, x</a:t>
                </a:r>
                <a:r>
                  <a:rPr lang="vi-VN" sz="1600" baseline="-25000" dirty="0">
                    <a:latin typeface="+mn-lt"/>
                  </a:rPr>
                  <a:t>p</a:t>
                </a:r>
                <a:r>
                  <a:rPr lang="vi-VN" sz="1600" dirty="0">
                    <a:latin typeface="+mn-lt"/>
                  </a:rPr>
                  <a:t>), (x</a:t>
                </a:r>
                <a:r>
                  <a:rPr lang="vi-VN" sz="1600" baseline="-25000" dirty="0">
                    <a:latin typeface="+mn-lt"/>
                  </a:rPr>
                  <a:t>p</a:t>
                </a:r>
                <a:r>
                  <a:rPr lang="vi-VN" sz="1600" dirty="0">
                    <a:latin typeface="+mn-lt"/>
                  </a:rPr>
                  <a:t>, q - x</a:t>
                </a:r>
                <a:r>
                  <a:rPr lang="vi-VN" sz="1600" baseline="-25000" dirty="0">
                    <a:latin typeface="+mn-lt"/>
                  </a:rPr>
                  <a:t>q</a:t>
                </a:r>
                <a:r>
                  <a:rPr lang="vi-VN" sz="1600" dirty="0">
                    <a:latin typeface="+mn-lt"/>
                  </a:rPr>
                  <a:t>), (p - x</a:t>
                </a:r>
                <a:r>
                  <a:rPr lang="vi-VN" sz="1600" baseline="-25000" dirty="0">
                    <a:latin typeface="+mn-lt"/>
                  </a:rPr>
                  <a:t>p</a:t>
                </a:r>
                <a:r>
                  <a:rPr lang="vi-VN" sz="1600" dirty="0">
                    <a:latin typeface="+mn-lt"/>
                  </a:rPr>
                  <a:t>,  x</a:t>
                </a:r>
                <a:r>
                  <a:rPr lang="vi-VN" sz="1600" baseline="-25000" dirty="0">
                    <a:latin typeface="+mn-lt"/>
                  </a:rPr>
                  <a:t>q</a:t>
                </a:r>
                <a:r>
                  <a:rPr lang="vi-VN" sz="1600" dirty="0">
                    <a:latin typeface="+mn-lt"/>
                  </a:rPr>
                  <a:t>), (p - x</a:t>
                </a:r>
                <a:r>
                  <a:rPr lang="vi-VN" sz="1600" baseline="-25000" dirty="0">
                    <a:latin typeface="+mn-lt"/>
                  </a:rPr>
                  <a:t>p</a:t>
                </a:r>
                <a:r>
                  <a:rPr lang="vi-VN" sz="1600" dirty="0">
                    <a:latin typeface="+mn-lt"/>
                  </a:rPr>
                  <a:t>,  q - x</a:t>
                </a:r>
                <a:r>
                  <a:rPr lang="vi-VN" sz="1600" baseline="-25000" dirty="0">
                    <a:latin typeface="+mn-lt"/>
                  </a:rPr>
                  <a:t>q</a:t>
                </a:r>
                <a:r>
                  <a:rPr lang="vi-VN" sz="1600" dirty="0">
                    <a:latin typeface="+mn-lt"/>
                  </a:rPr>
                  <a:t>) </a:t>
                </a:r>
              </a:p>
              <a:p>
                <a:pPr marL="457200" lvl="1" indent="0">
                  <a:buNone/>
                </a:pPr>
                <a:r>
                  <a:rPr lang="vi-VN" sz="1600" dirty="0">
                    <a:latin typeface="+mn-lt"/>
                  </a:rPr>
                  <a:t>B5:</a:t>
                </a:r>
              </a:p>
              <a:p>
                <a:pPr lvl="1">
                  <a:buFontTx/>
                  <a:buChar char="-"/>
                </a:pPr>
                <a:r>
                  <a:rPr lang="vi-VN" sz="1600" dirty="0">
                    <a:latin typeface="+mn-lt"/>
                  </a:rPr>
                  <a:t>TH1: t</a:t>
                </a:r>
                <a:r>
                  <a:rPr lang="vi-VN" sz="1600" baseline="-25000" dirty="0">
                    <a:latin typeface="+mn-lt"/>
                  </a:rPr>
                  <a:t>d</a:t>
                </a:r>
                <a:r>
                  <a:rPr lang="vi-VN" sz="1600" dirty="0">
                    <a:latin typeface="+mn-lt"/>
                  </a:rPr>
                  <a:t>(C) = 1 và u</a:t>
                </a:r>
                <a:r>
                  <a:rPr lang="vi-VN" sz="1600" baseline="-25000" dirty="0">
                    <a:latin typeface="+mn-lt"/>
                  </a:rPr>
                  <a:t>d</a:t>
                </a:r>
                <a:r>
                  <a:rPr lang="vi-VN" sz="1600" dirty="0">
                    <a:latin typeface="+mn-lt"/>
                  </a:rPr>
                  <a:t>(C) =1 </a:t>
                </a:r>
              </a:p>
              <a:p>
                <a:pPr marL="457200" lvl="1" indent="0">
                  <a:buNone/>
                </a:pPr>
                <a:r>
                  <a:rPr lang="vi-VN" sz="1200" b="0" i="0" dirty="0">
                    <a:solidFill>
                      <a:srgbClr val="141414"/>
                    </a:solidFill>
                    <a:effectLst/>
                    <a:latin typeface="Varta"/>
                  </a:rPr>
                  <a:t>⟹</a:t>
                </a:r>
                <a:r>
                  <a:rPr lang="vi-VN" sz="1600" dirty="0">
                    <a:latin typeface="+mn-lt"/>
                  </a:rPr>
                  <a:t> Tính M = CRT( N, p, q, x</a:t>
                </a:r>
                <a:r>
                  <a:rPr lang="vi-VN" sz="1600" baseline="-25000" dirty="0">
                    <a:latin typeface="+mn-lt"/>
                  </a:rPr>
                  <a:t>p</a:t>
                </a:r>
                <a:r>
                  <a:rPr lang="vi-VN" sz="1600" dirty="0">
                    <a:latin typeface="+mn-lt"/>
                  </a:rPr>
                  <a:t>, x</a:t>
                </a:r>
                <a:r>
                  <a:rPr lang="vi-VN" sz="1600" baseline="-25000" dirty="0">
                    <a:latin typeface="+mn-lt"/>
                  </a:rPr>
                  <a:t>q</a:t>
                </a:r>
                <a:r>
                  <a:rPr lang="vi-VN" sz="1600" dirty="0">
                    <a:latin typeface="+mn-lt"/>
                  </a:rPr>
                  <a:t>) </a:t>
                </a:r>
              </a:p>
              <a:p>
                <a:pPr marL="457200" lvl="1" indent="0">
                  <a:buNone/>
                </a:pPr>
                <a:r>
                  <a:rPr lang="vi-VN" sz="1600" dirty="0">
                    <a:latin typeface="+mn-lt"/>
                  </a:rPr>
                  <a:t>Nếu M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(0,</m:t>
                    </m:r>
                    <m:f>
                      <m:fPr>
                        <m:ctrlPr>
                          <a:rPr lang="vi-VN" sz="1600" b="0" i="1" smtClean="0">
                            <a:latin typeface="Cambria Math" panose="02040503050406030204" pitchFamily="18" charset="0"/>
                            <a:ea typeface="Cambria Math" panose="02040503050406030204" pitchFamily="18" charset="0"/>
                          </a:rPr>
                        </m:ctrlPr>
                      </m:fPr>
                      <m:num>
                        <m:r>
                          <m:rPr>
                            <m:sty m:val="p"/>
                          </m:rPr>
                          <a:rPr lang="vi-VN" sz="1600" b="0" i="0" smtClean="0">
                            <a:latin typeface="Cambria Math" panose="02040503050406030204" pitchFamily="18" charset="0"/>
                            <a:ea typeface="Cambria Math" panose="02040503050406030204" pitchFamily="18" charset="0"/>
                          </a:rPr>
                          <m:t>N</m:t>
                        </m:r>
                      </m:num>
                      <m:den>
                        <m:r>
                          <a:rPr lang="vi-VN" sz="1600" b="0" i="0" smtClean="0">
                            <a:latin typeface="Cambria Math" panose="02040503050406030204" pitchFamily="18" charset="0"/>
                            <a:ea typeface="Cambria Math" panose="02040503050406030204" pitchFamily="18" charset="0"/>
                          </a:rPr>
                          <m:t>2</m:t>
                        </m:r>
                      </m:den>
                    </m:f>
                    <m:r>
                      <a:rPr lang="vi-VN" sz="1600" b="0" i="0" smtClean="0">
                        <a:latin typeface="Cambria Math" panose="02040503050406030204" pitchFamily="18" charset="0"/>
                        <a:ea typeface="Cambria Math" panose="02040503050406030204" pitchFamily="18" charset="0"/>
                      </a:rPr>
                      <m:t>)</m:t>
                    </m:r>
                  </m:oMath>
                </a14:m>
                <a:r>
                  <a:rPr lang="vi-VN" sz="1600" dirty="0">
                    <a:latin typeface="+mn-lt"/>
                  </a:rPr>
                  <a:t> </a:t>
                </a:r>
                <a:r>
                  <a:rPr lang="vi-VN" sz="1200" b="0" i="0" dirty="0">
                    <a:solidFill>
                      <a:srgbClr val="141414"/>
                    </a:solidFill>
                    <a:effectLst/>
                    <a:latin typeface="Varta"/>
                  </a:rPr>
                  <a:t>⟹</a:t>
                </a:r>
                <a:r>
                  <a:rPr lang="vi-VN" sz="1600" dirty="0">
                    <a:latin typeface="+mn-lt"/>
                  </a:rPr>
                  <a:t> output M . Ngược lại tính M = N - M và output M </a:t>
                </a:r>
              </a:p>
              <a:p>
                <a:pPr lvl="1">
                  <a:buFontTx/>
                  <a:buChar char="-"/>
                </a:pPr>
                <a:r>
                  <a:rPr lang="vi-VN" sz="1600" dirty="0">
                    <a:latin typeface="+mn-lt"/>
                  </a:rPr>
                  <a:t>TH2: t</a:t>
                </a:r>
                <a:r>
                  <a:rPr lang="vi-VN" sz="1600" baseline="-25000" dirty="0">
                    <a:latin typeface="+mn-lt"/>
                  </a:rPr>
                  <a:t>d</a:t>
                </a:r>
                <a:r>
                  <a:rPr lang="vi-VN" sz="1600" dirty="0">
                    <a:latin typeface="+mn-lt"/>
                  </a:rPr>
                  <a:t>(C) = 1 và u</a:t>
                </a:r>
                <a:r>
                  <a:rPr lang="vi-VN" sz="1600" baseline="-25000" dirty="0">
                    <a:latin typeface="+mn-lt"/>
                  </a:rPr>
                  <a:t>d</a:t>
                </a:r>
                <a:r>
                  <a:rPr lang="vi-VN" sz="1600" dirty="0">
                    <a:latin typeface="+mn-lt"/>
                  </a:rPr>
                  <a:t>(C) =2 </a:t>
                </a:r>
              </a:p>
              <a:p>
                <a:pPr marL="457200" lvl="1" indent="0">
                  <a:buNone/>
                </a:pPr>
                <a:r>
                  <a:rPr lang="vi-VN" sz="1200" b="0" i="0" dirty="0">
                    <a:solidFill>
                      <a:srgbClr val="141414"/>
                    </a:solidFill>
                    <a:effectLst/>
                    <a:latin typeface="Varta"/>
                  </a:rPr>
                  <a:t>⟹</a:t>
                </a:r>
                <a:r>
                  <a:rPr lang="vi-VN" sz="1600" dirty="0">
                    <a:latin typeface="+mn-lt"/>
                  </a:rPr>
                  <a:t> Tính M = CRT( N, p, q, x</a:t>
                </a:r>
                <a:r>
                  <a:rPr lang="vi-VN" sz="1600" baseline="-25000" dirty="0">
                    <a:latin typeface="+mn-lt"/>
                  </a:rPr>
                  <a:t>p</a:t>
                </a:r>
                <a:r>
                  <a:rPr lang="vi-VN" sz="1600" dirty="0">
                    <a:latin typeface="+mn-lt"/>
                  </a:rPr>
                  <a:t>, q- x</a:t>
                </a:r>
                <a:r>
                  <a:rPr lang="vi-VN" sz="1600" baseline="-25000" dirty="0">
                    <a:latin typeface="+mn-lt"/>
                  </a:rPr>
                  <a:t>q</a:t>
                </a:r>
                <a:r>
                  <a:rPr lang="vi-VN" sz="1600" dirty="0">
                    <a:latin typeface="+mn-lt"/>
                  </a:rPr>
                  <a:t>) </a:t>
                </a:r>
              </a:p>
              <a:p>
                <a:pPr marL="457200" lvl="1" indent="0">
                  <a:buNone/>
                </a:pPr>
                <a:r>
                  <a:rPr lang="vi-VN" sz="1600" dirty="0">
                    <a:latin typeface="+mn-lt"/>
                  </a:rPr>
                  <a:t>Nếu M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(0,</m:t>
                    </m:r>
                    <m:f>
                      <m:fPr>
                        <m:ctrlPr>
                          <a:rPr lang="vi-VN" sz="1600" b="0" i="1" smtClean="0">
                            <a:latin typeface="Cambria Math" panose="02040503050406030204" pitchFamily="18" charset="0"/>
                            <a:ea typeface="Cambria Math" panose="02040503050406030204" pitchFamily="18" charset="0"/>
                          </a:rPr>
                        </m:ctrlPr>
                      </m:fPr>
                      <m:num>
                        <m:r>
                          <m:rPr>
                            <m:sty m:val="p"/>
                          </m:rPr>
                          <a:rPr lang="vi-VN" sz="1600" b="0" i="0" smtClean="0">
                            <a:latin typeface="Cambria Math" panose="02040503050406030204" pitchFamily="18" charset="0"/>
                            <a:ea typeface="Cambria Math" panose="02040503050406030204" pitchFamily="18" charset="0"/>
                          </a:rPr>
                          <m:t>N</m:t>
                        </m:r>
                      </m:num>
                      <m:den>
                        <m:r>
                          <a:rPr lang="vi-VN" sz="1600" b="0" i="0" smtClean="0">
                            <a:latin typeface="Cambria Math" panose="02040503050406030204" pitchFamily="18" charset="0"/>
                            <a:ea typeface="Cambria Math" panose="02040503050406030204" pitchFamily="18" charset="0"/>
                          </a:rPr>
                          <m:t>2</m:t>
                        </m:r>
                      </m:den>
                    </m:f>
                    <m:r>
                      <a:rPr lang="vi-VN" sz="1600" b="0" i="0" smtClean="0">
                        <a:latin typeface="Cambria Math" panose="02040503050406030204" pitchFamily="18" charset="0"/>
                        <a:ea typeface="Cambria Math" panose="02040503050406030204" pitchFamily="18" charset="0"/>
                      </a:rPr>
                      <m:t>)</m:t>
                    </m:r>
                  </m:oMath>
                </a14:m>
                <a:r>
                  <a:rPr lang="vi-VN" sz="1600" dirty="0">
                    <a:latin typeface="+mn-lt"/>
                  </a:rPr>
                  <a:t> </a:t>
                </a:r>
                <a:r>
                  <a:rPr lang="vi-VN" sz="1200" b="0" i="0" dirty="0">
                    <a:solidFill>
                      <a:srgbClr val="141414"/>
                    </a:solidFill>
                    <a:effectLst/>
                    <a:latin typeface="Varta"/>
                  </a:rPr>
                  <a:t>⟹ </a:t>
                </a:r>
                <a:r>
                  <a:rPr lang="vi-VN" sz="1600" dirty="0">
                    <a:latin typeface="+mn-lt"/>
                  </a:rPr>
                  <a:t>output M . Ngược lại tính M = N-M và output M</a:t>
                </a:r>
              </a:p>
              <a:p>
                <a:pPr marL="457200" lvl="1" indent="0">
                  <a:buNone/>
                </a:pPr>
                <a:r>
                  <a:rPr lang="vi-VN" sz="1600" dirty="0">
                    <a:latin typeface="+mn-lt"/>
                  </a:rPr>
                  <a:t> - TH3: t</a:t>
                </a:r>
                <a:r>
                  <a:rPr lang="vi-VN" sz="1600" baseline="-25000" dirty="0">
                    <a:latin typeface="+mn-lt"/>
                  </a:rPr>
                  <a:t>d</a:t>
                </a:r>
                <a:r>
                  <a:rPr lang="vi-VN" sz="1600" dirty="0">
                    <a:latin typeface="+mn-lt"/>
                  </a:rPr>
                  <a:t>(C) = -1 và u</a:t>
                </a:r>
                <a:r>
                  <a:rPr lang="vi-VN" sz="1600" baseline="-25000" dirty="0">
                    <a:latin typeface="+mn-lt"/>
                  </a:rPr>
                  <a:t>d</a:t>
                </a:r>
                <a:r>
                  <a:rPr lang="vi-VN" sz="1600" dirty="0">
                    <a:latin typeface="+mn-lt"/>
                  </a:rPr>
                  <a:t>(C) =2 </a:t>
                </a:r>
              </a:p>
              <a:p>
                <a:pPr marL="457200" lvl="1" indent="0">
                  <a:buNone/>
                </a:pPr>
                <a:r>
                  <a:rPr lang="vi-VN" sz="1200" b="0" i="0" dirty="0">
                    <a:solidFill>
                      <a:srgbClr val="141414"/>
                    </a:solidFill>
                    <a:effectLst/>
                    <a:latin typeface="Varta"/>
                  </a:rPr>
                  <a:t>⟹</a:t>
                </a:r>
                <a:r>
                  <a:rPr lang="vi-VN" sz="1600" dirty="0">
                    <a:latin typeface="+mn-lt"/>
                  </a:rPr>
                  <a:t> Tính M = CRT( N, p, q, x</a:t>
                </a:r>
                <a:r>
                  <a:rPr lang="vi-VN" sz="1600" baseline="-25000" dirty="0">
                    <a:latin typeface="+mn-lt"/>
                  </a:rPr>
                  <a:t>p</a:t>
                </a:r>
                <a:r>
                  <a:rPr lang="vi-VN" sz="1600" dirty="0">
                    <a:latin typeface="+mn-lt"/>
                  </a:rPr>
                  <a:t>, q- x</a:t>
                </a:r>
                <a:r>
                  <a:rPr lang="vi-VN" sz="1600" baseline="-25000" dirty="0">
                    <a:latin typeface="+mn-lt"/>
                  </a:rPr>
                  <a:t>q</a:t>
                </a:r>
                <a:r>
                  <a:rPr lang="vi-VN" sz="1600" dirty="0">
                    <a:latin typeface="+mn-lt"/>
                  </a:rPr>
                  <a:t>) </a:t>
                </a:r>
              </a:p>
              <a:p>
                <a:pPr marL="457200" lvl="1" indent="0">
                  <a:buNone/>
                </a:pPr>
                <a:r>
                  <a:rPr lang="vi-VN" sz="1600" dirty="0">
                    <a:latin typeface="+mn-lt"/>
                  </a:rPr>
                  <a:t>Nếu </a:t>
                </a:r>
                <a:r>
                  <a:rPr lang="vi-VN" sz="1600" dirty="0"/>
                  <a:t>M </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a:latin typeface="Cambria Math" panose="02040503050406030204" pitchFamily="18" charset="0"/>
                        <a:ea typeface="Cambria Math" panose="02040503050406030204" pitchFamily="18" charset="0"/>
                      </a:rPr>
                      <m:t>(</m:t>
                    </m:r>
                    <m:f>
                      <m:fPr>
                        <m:ctrlPr>
                          <a:rPr lang="vi-VN" sz="1600" i="1">
                            <a:latin typeface="Cambria Math" panose="02040503050406030204" pitchFamily="18" charset="0"/>
                            <a:ea typeface="Cambria Math" panose="02040503050406030204" pitchFamily="18" charset="0"/>
                          </a:rPr>
                        </m:ctrlPr>
                      </m:fPr>
                      <m:num>
                        <m:r>
                          <m:rPr>
                            <m:sty m:val="p"/>
                          </m:rPr>
                          <a:rPr lang="vi-VN" sz="1600">
                            <a:latin typeface="Cambria Math" panose="02040503050406030204" pitchFamily="18" charset="0"/>
                            <a:ea typeface="Cambria Math" panose="02040503050406030204" pitchFamily="18" charset="0"/>
                          </a:rPr>
                          <m:t>N</m:t>
                        </m:r>
                      </m:num>
                      <m:den>
                        <m:r>
                          <a:rPr lang="vi-VN" sz="1600">
                            <a:latin typeface="Cambria Math" panose="02040503050406030204" pitchFamily="18" charset="0"/>
                            <a:ea typeface="Cambria Math" panose="02040503050406030204" pitchFamily="18" charset="0"/>
                          </a:rPr>
                          <m:t>2</m:t>
                        </m:r>
                      </m:den>
                    </m:f>
                    <m:r>
                      <a:rPr lang="vi-VN" sz="1600" i="1">
                        <a:latin typeface="Cambria Math" panose="02040503050406030204" pitchFamily="18" charset="0"/>
                        <a:ea typeface="Cambria Math" panose="02040503050406030204" pitchFamily="18" charset="0"/>
                      </a:rPr>
                      <m:t>,</m:t>
                    </m:r>
                    <m:r>
                      <a:rPr lang="vi-VN" sz="1600" i="1">
                        <a:latin typeface="Cambria Math" panose="02040503050406030204" pitchFamily="18" charset="0"/>
                        <a:ea typeface="Cambria Math" panose="02040503050406030204" pitchFamily="18" charset="0"/>
                      </a:rPr>
                      <m:t>𝑁</m:t>
                    </m:r>
                    <m:r>
                      <a:rPr lang="vi-VN" sz="1600">
                        <a:latin typeface="Cambria Math" panose="02040503050406030204" pitchFamily="18" charset="0"/>
                        <a:ea typeface="Cambria Math" panose="02040503050406030204" pitchFamily="18" charset="0"/>
                      </a:rPr>
                      <m:t>)</m:t>
                    </m:r>
                  </m:oMath>
                </a14:m>
                <a:r>
                  <a:rPr lang="vi-VN" sz="1600" dirty="0"/>
                  <a:t> </a:t>
                </a:r>
                <a:r>
                  <a:rPr lang="vi-VN" sz="1200" b="0" i="0" dirty="0">
                    <a:solidFill>
                      <a:srgbClr val="141414"/>
                    </a:solidFill>
                    <a:effectLst/>
                    <a:latin typeface="Varta"/>
                  </a:rPr>
                  <a:t>⟹ </a:t>
                </a:r>
                <a:r>
                  <a:rPr lang="vi-VN" sz="1600" dirty="0">
                    <a:latin typeface="+mn-lt"/>
                  </a:rPr>
                  <a:t>output M . Ngược lại tính M = N-M và output M </a:t>
                </a:r>
              </a:p>
              <a:p>
                <a:pPr lvl="1">
                  <a:buFontTx/>
                  <a:buChar char="-"/>
                </a:pPr>
                <a:r>
                  <a:rPr lang="vi-VN" sz="1600" dirty="0">
                    <a:latin typeface="+mn-lt"/>
                  </a:rPr>
                  <a:t>TH4: t</a:t>
                </a:r>
                <a:r>
                  <a:rPr lang="vi-VN" sz="1600" baseline="-25000" dirty="0">
                    <a:latin typeface="+mn-lt"/>
                  </a:rPr>
                  <a:t>d</a:t>
                </a:r>
                <a:r>
                  <a:rPr lang="vi-VN" sz="1600" dirty="0">
                    <a:latin typeface="+mn-lt"/>
                  </a:rPr>
                  <a:t>(C) = -1 và u</a:t>
                </a:r>
                <a:r>
                  <a:rPr lang="vi-VN" sz="1600" baseline="-25000" dirty="0">
                    <a:latin typeface="+mn-lt"/>
                  </a:rPr>
                  <a:t>d</a:t>
                </a:r>
                <a:r>
                  <a:rPr lang="vi-VN" sz="1600" dirty="0">
                    <a:latin typeface="+mn-lt"/>
                  </a:rPr>
                  <a:t>(C) =1 </a:t>
                </a:r>
              </a:p>
              <a:p>
                <a:pPr marL="457200" lvl="1" indent="0">
                  <a:buNone/>
                </a:pPr>
                <a:r>
                  <a:rPr lang="vi-VN" sz="1200" b="0" i="0" dirty="0">
                    <a:solidFill>
                      <a:srgbClr val="141414"/>
                    </a:solidFill>
                    <a:effectLst/>
                    <a:latin typeface="Varta"/>
                  </a:rPr>
                  <a:t>⟹</a:t>
                </a:r>
                <a:r>
                  <a:rPr lang="vi-VN" sz="1600" dirty="0">
                    <a:latin typeface="+mn-lt"/>
                  </a:rPr>
                  <a:t> Tính M = CRT( N, p, q, p- x</a:t>
                </a:r>
                <a:r>
                  <a:rPr lang="vi-VN" sz="1600" baseline="-25000" dirty="0">
                    <a:latin typeface="+mn-lt"/>
                  </a:rPr>
                  <a:t>p</a:t>
                </a:r>
                <a:r>
                  <a:rPr lang="vi-VN" sz="1600" dirty="0">
                    <a:latin typeface="+mn-lt"/>
                  </a:rPr>
                  <a:t>, q- x</a:t>
                </a:r>
                <a:r>
                  <a:rPr lang="vi-VN" sz="1600" baseline="-25000" dirty="0">
                    <a:latin typeface="+mn-lt"/>
                  </a:rPr>
                  <a:t>q</a:t>
                </a:r>
                <a:r>
                  <a:rPr lang="vi-VN" sz="1600" dirty="0">
                    <a:latin typeface="+mn-lt"/>
                  </a:rPr>
                  <a:t>) </a:t>
                </a:r>
              </a:p>
              <a:p>
                <a:pPr marL="457200" lvl="1" indent="0">
                  <a:buNone/>
                </a:pPr>
                <a:r>
                  <a:rPr lang="vi-VN" sz="1600" dirty="0">
                    <a:latin typeface="+mn-lt"/>
                  </a:rPr>
                  <a:t>Nếu M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m:t>
                    </m:r>
                    <m:f>
                      <m:fPr>
                        <m:ctrlPr>
                          <a:rPr lang="vi-VN" sz="1600" b="0" i="1" smtClean="0">
                            <a:latin typeface="Cambria Math" panose="02040503050406030204" pitchFamily="18" charset="0"/>
                            <a:ea typeface="Cambria Math" panose="02040503050406030204" pitchFamily="18" charset="0"/>
                          </a:rPr>
                        </m:ctrlPr>
                      </m:fPr>
                      <m:num>
                        <m:r>
                          <m:rPr>
                            <m:sty m:val="p"/>
                          </m:rPr>
                          <a:rPr lang="vi-VN" sz="1600" b="0" i="0" smtClean="0">
                            <a:latin typeface="Cambria Math" panose="02040503050406030204" pitchFamily="18" charset="0"/>
                            <a:ea typeface="Cambria Math" panose="02040503050406030204" pitchFamily="18" charset="0"/>
                          </a:rPr>
                          <m:t>N</m:t>
                        </m:r>
                      </m:num>
                      <m:den>
                        <m:r>
                          <a:rPr lang="vi-VN" sz="1600" b="0" i="0" smtClean="0">
                            <a:latin typeface="Cambria Math" panose="02040503050406030204" pitchFamily="18" charset="0"/>
                            <a:ea typeface="Cambria Math" panose="02040503050406030204" pitchFamily="18" charset="0"/>
                          </a:rPr>
                          <m:t>2</m:t>
                        </m:r>
                      </m:den>
                    </m:f>
                    <m:r>
                      <a:rPr lang="vi-VN" sz="1600" b="0" i="1" smtClean="0">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𝑁</m:t>
                    </m:r>
                    <m:r>
                      <a:rPr lang="vi-VN" sz="1600" b="0" i="0" smtClean="0">
                        <a:latin typeface="Cambria Math" panose="02040503050406030204" pitchFamily="18" charset="0"/>
                        <a:ea typeface="Cambria Math" panose="02040503050406030204" pitchFamily="18" charset="0"/>
                      </a:rPr>
                      <m:t>)</m:t>
                    </m:r>
                  </m:oMath>
                </a14:m>
                <a:r>
                  <a:rPr lang="vi-VN" sz="1600" dirty="0">
                    <a:latin typeface="+mn-lt"/>
                  </a:rPr>
                  <a:t> </a:t>
                </a:r>
                <a:r>
                  <a:rPr lang="vi-VN" sz="1200" b="0" i="0" dirty="0">
                    <a:solidFill>
                      <a:srgbClr val="141414"/>
                    </a:solidFill>
                    <a:effectLst/>
                    <a:latin typeface="Varta"/>
                  </a:rPr>
                  <a:t>⟹ </a:t>
                </a:r>
                <a:r>
                  <a:rPr lang="vi-VN" sz="1600" dirty="0">
                    <a:latin typeface="+mn-lt"/>
                  </a:rPr>
                  <a:t>output M . Ngược lại tính M = N - M và output M </a:t>
                </a:r>
              </a:p>
              <a:p>
                <a:pPr marL="457200" lvl="1" indent="0">
                  <a:buNone/>
                </a:pPr>
                <a:r>
                  <a:rPr lang="vi-VN" sz="1600" dirty="0">
                    <a:latin typeface="+mn-lt"/>
                  </a:rPr>
                  <a:t>P/S: Ký hiệu CRT thực hiện theo định lý số dư Trung Quốc 	</a:t>
                </a:r>
              </a:p>
            </p:txBody>
          </p:sp>
        </mc:Choice>
        <mc:Fallback xmlns="">
          <p:sp>
            <p:nvSpPr>
              <p:cNvPr id="3" name="Content Placeholder 2">
                <a:extLst>
                  <a:ext uri="{FF2B5EF4-FFF2-40B4-BE49-F238E27FC236}">
                    <a16:creationId xmlns:a16="http://schemas.microsoft.com/office/drawing/2014/main" id="{79935E9E-6202-4789-97D7-482323426639}"/>
                  </a:ext>
                </a:extLst>
              </p:cNvPr>
              <p:cNvSpPr>
                <a:spLocks noGrp="1" noRot="1" noChangeAspect="1" noMove="1" noResize="1" noEditPoints="1" noAdjustHandles="1" noChangeArrowheads="1" noChangeShapeType="1" noTextEdit="1"/>
              </p:cNvSpPr>
              <p:nvPr>
                <p:ph sz="half" idx="1"/>
              </p:nvPr>
            </p:nvSpPr>
            <p:spPr>
              <a:xfrm>
                <a:off x="235077" y="976820"/>
                <a:ext cx="8068722" cy="6386938"/>
              </a:xfrm>
              <a:blipFill>
                <a:blip r:embed="rId2"/>
                <a:stretch>
                  <a:fillRect l="-680" t="-859"/>
                </a:stretch>
              </a:blipFill>
            </p:spPr>
            <p:txBody>
              <a:bodyPr/>
              <a:lstStyle/>
              <a:p>
                <a:r>
                  <a:rPr lang="vi-VN">
                    <a:noFill/>
                  </a:rPr>
                  <a:t> </a:t>
                </a:r>
              </a:p>
            </p:txBody>
          </p:sp>
        </mc:Fallback>
      </mc:AlternateContent>
      <p:sp>
        <p:nvSpPr>
          <p:cNvPr id="5" name="Title 3">
            <a:extLst>
              <a:ext uri="{FF2B5EF4-FFF2-40B4-BE49-F238E27FC236}">
                <a16:creationId xmlns:a16="http://schemas.microsoft.com/office/drawing/2014/main" id="{AA0C0821-301D-4E89-945C-80D79E3B3951}"/>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Sơ</a:t>
            </a:r>
            <a:r>
              <a:rPr lang="en-US" sz="2000" dirty="0"/>
              <a:t> </a:t>
            </a:r>
            <a:r>
              <a:rPr lang="en-US" sz="2000" dirty="0" err="1"/>
              <a:t>đồ</a:t>
            </a:r>
            <a:r>
              <a:rPr lang="en-US" sz="2000" dirty="0"/>
              <a:t> </a:t>
            </a:r>
            <a:r>
              <a:rPr lang="en-US" sz="2000" dirty="0" err="1"/>
              <a:t>cải</a:t>
            </a:r>
            <a:r>
              <a:rPr lang="en-US" sz="2000" dirty="0"/>
              <a:t> </a:t>
            </a:r>
            <a:r>
              <a:rPr lang="en-US" sz="2000" dirty="0" err="1"/>
              <a:t>tiến</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p:sp>
        <p:nvSpPr>
          <p:cNvPr id="6" name="Title 1">
            <a:extLst>
              <a:ext uri="{FF2B5EF4-FFF2-40B4-BE49-F238E27FC236}">
                <a16:creationId xmlns:a16="http://schemas.microsoft.com/office/drawing/2014/main" id="{56ABC642-9AF3-1041-9427-1163743BBB0E}"/>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40/48</a:t>
            </a:r>
          </a:p>
        </p:txBody>
      </p:sp>
    </p:spTree>
    <p:extLst>
      <p:ext uri="{BB962C8B-B14F-4D97-AF65-F5344CB8AC3E}">
        <p14:creationId xmlns:p14="http://schemas.microsoft.com/office/powerpoint/2010/main" val="721301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7D1C-49FC-4997-96B1-A536224223CF}"/>
              </a:ext>
            </a:extLst>
          </p:cNvPr>
          <p:cNvSpPr>
            <a:spLocks noGrp="1"/>
          </p:cNvSpPr>
          <p:nvPr>
            <p:ph type="title"/>
          </p:nvPr>
        </p:nvSpPr>
        <p:spPr/>
        <p:txBody>
          <a:bodyPr/>
          <a:lstStyle/>
          <a:p>
            <a:r>
              <a:rPr lang="vi-VN" dirty="0"/>
              <a:t>Hệ mật mã Rabin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935E9E-6202-4789-97D7-482323426639}"/>
                  </a:ext>
                </a:extLst>
              </p:cNvPr>
              <p:cNvSpPr>
                <a:spLocks noGrp="1"/>
              </p:cNvSpPr>
              <p:nvPr>
                <p:ph sz="half" idx="1"/>
              </p:nvPr>
            </p:nvSpPr>
            <p:spPr>
              <a:xfrm>
                <a:off x="235077" y="976820"/>
                <a:ext cx="8068722" cy="6386938"/>
              </a:xfrm>
            </p:spPr>
            <p:txBody>
              <a:bodyPr/>
              <a:lstStyle/>
              <a:p>
                <a:pPr marL="457200" indent="-457200">
                  <a:buFont typeface="+mj-lt"/>
                  <a:buAutoNum type="arabicPeriod" startAt="3"/>
                </a:pPr>
                <a:r>
                  <a:rPr lang="vi-VN" sz="2000" b="1" dirty="0">
                    <a:solidFill>
                      <a:srgbClr val="FF0000"/>
                    </a:solidFill>
                    <a:latin typeface="+mn-lt"/>
                  </a:rPr>
                  <a:t>Sơ đồ cải tiến của THA</a:t>
                </a:r>
              </a:p>
              <a:p>
                <a:pPr marL="457200" lvl="1" indent="0">
                  <a:buNone/>
                </a:pPr>
                <a:r>
                  <a:rPr lang="vi-VN" sz="1600" dirty="0">
                    <a:latin typeface="+mn-lt"/>
                  </a:rPr>
                  <a:t>Trong cả 2 sơ đồ trên yêu cầu hai số nguyên tố p, q có dạng p = 7 (mod 8) và      q = 3 (mod 8), điều này dẫn đến phạm vi ứng dụng bị thu hẹp khi khai triển trên thực tế. Ngoài ra, các sơ đồ trên đều yêu cầu tính toán khá nhiều. Sau đây là sơ đồ có lượng tính toán thực sự ít hơn, mặt khác sử dụng 2 số nguyên tố p, q dạng 3(mod 4) như trong hệ mật mã Rabin ban đầu. </a:t>
                </a:r>
              </a:p>
              <a:p>
                <a:pPr lvl="1"/>
                <a:r>
                  <a:rPr lang="vi-VN" sz="1600" dirty="0">
                    <a:latin typeface="+mn-lt"/>
                  </a:rPr>
                  <a:t>Quy trình mã hóa</a:t>
                </a:r>
              </a:p>
              <a:p>
                <a:pPr marL="457200" lvl="1" indent="0">
                  <a:buNone/>
                </a:pPr>
                <a:r>
                  <a:rPr lang="vi-VN" sz="1600" dirty="0">
                    <a:latin typeface="+mn-lt"/>
                  </a:rPr>
                  <a:t>Bước 1: Xác định </a:t>
                </a:r>
                <a14:m>
                  <m:oMath xmlns:m="http://schemas.openxmlformats.org/officeDocument/2006/math">
                    <m:r>
                      <a:rPr lang="vi-VN" sz="1600" i="1" smtClean="0">
                        <a:latin typeface="Cambria Math" panose="02040503050406030204" pitchFamily="18" charset="0"/>
                        <a:ea typeface="Cambria Math" panose="02040503050406030204" pitchFamily="18" charset="0"/>
                      </a:rPr>
                      <m:t>𝛼</m:t>
                    </m:r>
                  </m:oMath>
                </a14:m>
                <a:endParaRPr lang="vi-VN" sz="1600" dirty="0">
                  <a:latin typeface="+mn-lt"/>
                </a:endParaRPr>
              </a:p>
              <a:p>
                <a:pPr marL="457200" lvl="1" indent="0">
                  <a:buNone/>
                </a:pPr>
                <a:r>
                  <a:rPr lang="vi-VN" sz="1600" dirty="0">
                    <a:latin typeface="+mn-lt"/>
                  </a:rPr>
                  <a:t> </a:t>
                </a:r>
                <a14:m>
                  <m:oMath xmlns:m="http://schemas.openxmlformats.org/officeDocument/2006/math">
                    <m:r>
                      <a:rPr lang="vi-VN" sz="1600" i="1" smtClean="0">
                        <a:latin typeface="Cambria Math" panose="02040503050406030204" pitchFamily="18" charset="0"/>
                        <a:ea typeface="Cambria Math" panose="02040503050406030204" pitchFamily="18" charset="0"/>
                      </a:rPr>
                      <m:t>𝛼</m:t>
                    </m:r>
                    <m:r>
                      <a:rPr lang="vi-VN" sz="1600" b="0" i="0" smtClean="0">
                        <a:latin typeface="Cambria Math" panose="02040503050406030204" pitchFamily="18" charset="0"/>
                        <a:ea typeface="Cambria Math" panose="02040503050406030204" pitchFamily="18" charset="0"/>
                      </a:rPr>
                      <m:t>=0</m:t>
                    </m:r>
                  </m:oMath>
                </a14:m>
                <a:r>
                  <a:rPr lang="vi-VN" sz="1600" dirty="0">
                    <a:latin typeface="+mn-lt"/>
                  </a:rPr>
                  <a:t> nếu J(</a:t>
                </a:r>
                <a14:m>
                  <m:oMath xmlns:m="http://schemas.openxmlformats.org/officeDocument/2006/math">
                    <m:f>
                      <m:fPr>
                        <m:ctrlPr>
                          <a:rPr lang="vi-VN" sz="1600" i="1">
                            <a:latin typeface="Cambria Math" panose="02040503050406030204" pitchFamily="18" charset="0"/>
                            <a:ea typeface="Cambria Math" panose="02040503050406030204" pitchFamily="18" charset="0"/>
                          </a:rPr>
                        </m:ctrlPr>
                      </m:fPr>
                      <m:num>
                        <m:r>
                          <a:rPr lang="vi-VN" sz="1600" b="0" i="1" smtClean="0">
                            <a:latin typeface="Cambria Math" panose="02040503050406030204" pitchFamily="18" charset="0"/>
                            <a:ea typeface="Cambria Math" panose="02040503050406030204" pitchFamily="18" charset="0"/>
                          </a:rPr>
                          <m:t>𝑀</m:t>
                        </m:r>
                      </m:num>
                      <m:den>
                        <m:r>
                          <a:rPr lang="vi-VN" sz="1600" b="0" i="1" smtClean="0">
                            <a:latin typeface="Cambria Math" panose="02040503050406030204" pitchFamily="18" charset="0"/>
                            <a:ea typeface="Cambria Math" panose="02040503050406030204" pitchFamily="18" charset="0"/>
                          </a:rPr>
                          <m:t>𝑁</m:t>
                        </m:r>
                      </m:den>
                    </m:f>
                  </m:oMath>
                </a14:m>
                <a:r>
                  <a:rPr lang="vi-VN" sz="1600" dirty="0">
                    <a:latin typeface="+mn-lt"/>
                  </a:rPr>
                  <a:t>)= 0 hoặc 1 và M </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[0,</m:t>
                    </m:r>
                    <m:f>
                      <m:fPr>
                        <m:ctrlPr>
                          <a:rPr lang="vi-VN" sz="1600" b="0" i="1" smtClean="0">
                            <a:latin typeface="Cambria Math" panose="02040503050406030204" pitchFamily="18" charset="0"/>
                            <a:ea typeface="Cambria Math" panose="02040503050406030204" pitchFamily="18" charset="0"/>
                          </a:rPr>
                        </m:ctrlPr>
                      </m:fPr>
                      <m:num>
                        <m:r>
                          <a:rPr lang="vi-VN" sz="1600" b="0" i="1" smtClean="0">
                            <a:latin typeface="Cambria Math" panose="02040503050406030204" pitchFamily="18" charset="0"/>
                            <a:ea typeface="Cambria Math" panose="02040503050406030204" pitchFamily="18" charset="0"/>
                          </a:rPr>
                          <m:t>𝑁</m:t>
                        </m:r>
                        <m:r>
                          <a:rPr lang="vi-VN" sz="1600" b="0" i="1" smtClean="0">
                            <a:latin typeface="Cambria Math" panose="02040503050406030204" pitchFamily="18" charset="0"/>
                            <a:ea typeface="Cambria Math" panose="02040503050406030204" pitchFamily="18" charset="0"/>
                          </a:rPr>
                          <m:t>−1</m:t>
                        </m:r>
                      </m:num>
                      <m:den>
                        <m:r>
                          <a:rPr lang="vi-VN" sz="1600" b="0" i="1" smtClean="0">
                            <a:latin typeface="Cambria Math" panose="02040503050406030204" pitchFamily="18" charset="0"/>
                            <a:ea typeface="Cambria Math" panose="02040503050406030204" pitchFamily="18" charset="0"/>
                          </a:rPr>
                          <m:t>2</m:t>
                        </m:r>
                      </m:den>
                    </m:f>
                    <m:r>
                      <a:rPr lang="vi-VN" sz="1600" b="0" i="1" smtClean="0">
                        <a:latin typeface="Cambria Math" panose="02040503050406030204" pitchFamily="18" charset="0"/>
                        <a:ea typeface="Cambria Math" panose="02040503050406030204" pitchFamily="18" charset="0"/>
                      </a:rPr>
                      <m:t>]</m:t>
                    </m:r>
                  </m:oMath>
                </a14:m>
                <a:endParaRPr lang="vi-VN" sz="1600" dirty="0">
                  <a:latin typeface="+mn-lt"/>
                </a:endParaRPr>
              </a:p>
              <a:p>
                <a:pPr marL="457200" lvl="1" indent="0">
                  <a:buNone/>
                </a:pPr>
                <a:r>
                  <a:rPr lang="vi-VN" sz="1600" dirty="0">
                    <a:latin typeface="+mn-lt"/>
                  </a:rPr>
                  <a:t> </a:t>
                </a:r>
                <a14:m>
                  <m:oMath xmlns:m="http://schemas.openxmlformats.org/officeDocument/2006/math">
                    <m:r>
                      <a:rPr lang="vi-VN" sz="1600" i="1" smtClean="0">
                        <a:latin typeface="Cambria Math" panose="02040503050406030204" pitchFamily="18" charset="0"/>
                        <a:ea typeface="Cambria Math" panose="02040503050406030204" pitchFamily="18" charset="0"/>
                      </a:rPr>
                      <m:t>𝛼</m:t>
                    </m:r>
                    <m:r>
                      <a:rPr lang="vi-VN" sz="1600" b="0" i="0" smtClean="0">
                        <a:latin typeface="Cambria Math" panose="02040503050406030204" pitchFamily="18" charset="0"/>
                        <a:ea typeface="Cambria Math" panose="02040503050406030204" pitchFamily="18" charset="0"/>
                      </a:rPr>
                      <m:t>=1</m:t>
                    </m:r>
                  </m:oMath>
                </a14:m>
                <a:r>
                  <a:rPr lang="vi-VN" sz="1600" dirty="0">
                    <a:latin typeface="+mn-lt"/>
                  </a:rPr>
                  <a:t> nếu J(</a:t>
                </a:r>
                <a14:m>
                  <m:oMath xmlns:m="http://schemas.openxmlformats.org/officeDocument/2006/math">
                    <m:f>
                      <m:fPr>
                        <m:ctrlPr>
                          <a:rPr lang="vi-VN" sz="1600" i="1">
                            <a:latin typeface="Cambria Math" panose="02040503050406030204" pitchFamily="18" charset="0"/>
                            <a:ea typeface="Cambria Math" panose="02040503050406030204" pitchFamily="18" charset="0"/>
                          </a:rPr>
                        </m:ctrlPr>
                      </m:fPr>
                      <m:num>
                        <m:r>
                          <a:rPr lang="vi-VN" sz="1600" i="1">
                            <a:latin typeface="Cambria Math" panose="02040503050406030204" pitchFamily="18" charset="0"/>
                            <a:ea typeface="Cambria Math" panose="02040503050406030204" pitchFamily="18" charset="0"/>
                          </a:rPr>
                          <m:t>𝑀</m:t>
                        </m:r>
                      </m:num>
                      <m:den>
                        <m:r>
                          <a:rPr lang="vi-VN" sz="1600" i="1">
                            <a:latin typeface="Cambria Math" panose="02040503050406030204" pitchFamily="18" charset="0"/>
                            <a:ea typeface="Cambria Math" panose="02040503050406030204" pitchFamily="18" charset="0"/>
                          </a:rPr>
                          <m:t>𝑁</m:t>
                        </m:r>
                      </m:den>
                    </m:f>
                  </m:oMath>
                </a14:m>
                <a:r>
                  <a:rPr lang="vi-VN" sz="1600" dirty="0">
                    <a:latin typeface="+mn-lt"/>
                  </a:rPr>
                  <a:t>)= 0 hoặc 1 và M </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m:t>
                    </m:r>
                    <m:f>
                      <m:fPr>
                        <m:ctrlPr>
                          <a:rPr lang="vi-VN" sz="1600" b="0" i="1" smtClean="0">
                            <a:latin typeface="Cambria Math" panose="02040503050406030204" pitchFamily="18" charset="0"/>
                            <a:ea typeface="Cambria Math" panose="02040503050406030204" pitchFamily="18" charset="0"/>
                          </a:rPr>
                        </m:ctrlPr>
                      </m:fPr>
                      <m:num>
                        <m:r>
                          <a:rPr lang="vi-VN" sz="1600" b="0" i="1" smtClean="0">
                            <a:latin typeface="Cambria Math" panose="02040503050406030204" pitchFamily="18" charset="0"/>
                            <a:ea typeface="Cambria Math" panose="02040503050406030204" pitchFamily="18" charset="0"/>
                          </a:rPr>
                          <m:t>𝑁</m:t>
                        </m:r>
                        <m:r>
                          <a:rPr lang="vi-VN" sz="1600" b="0" i="1" smtClean="0">
                            <a:latin typeface="Cambria Math" panose="02040503050406030204" pitchFamily="18" charset="0"/>
                            <a:ea typeface="Cambria Math" panose="02040503050406030204" pitchFamily="18" charset="0"/>
                          </a:rPr>
                          <m:t>+1</m:t>
                        </m:r>
                      </m:num>
                      <m:den>
                        <m:r>
                          <a:rPr lang="vi-VN" sz="1600" b="0" i="1" smtClean="0">
                            <a:latin typeface="Cambria Math" panose="02040503050406030204" pitchFamily="18" charset="0"/>
                            <a:ea typeface="Cambria Math" panose="02040503050406030204" pitchFamily="18" charset="0"/>
                          </a:rPr>
                          <m:t>2</m:t>
                        </m:r>
                      </m:den>
                    </m:f>
                    <m:r>
                      <a:rPr lang="vi-VN" sz="1600" b="0" i="1" smtClean="0">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𝑁</m:t>
                    </m:r>
                    <m:r>
                      <a:rPr lang="vi-VN" sz="1600" b="0" i="1" smtClean="0">
                        <a:latin typeface="Cambria Math" panose="02040503050406030204" pitchFamily="18" charset="0"/>
                        <a:ea typeface="Cambria Math" panose="02040503050406030204" pitchFamily="18" charset="0"/>
                      </a:rPr>
                      <m:t>−1]</m:t>
                    </m:r>
                  </m:oMath>
                </a14:m>
                <a:endParaRPr lang="vi-VN" sz="1600" dirty="0">
                  <a:latin typeface="+mn-lt"/>
                </a:endParaRPr>
              </a:p>
              <a:p>
                <a:pPr marL="457200" lvl="1" indent="0">
                  <a:buNone/>
                </a:pPr>
                <a:r>
                  <a:rPr lang="vi-VN" sz="1600" dirty="0">
                    <a:latin typeface="+mn-lt"/>
                  </a:rPr>
                  <a:t> </a:t>
                </a:r>
                <a14:m>
                  <m:oMath xmlns:m="http://schemas.openxmlformats.org/officeDocument/2006/math">
                    <m:r>
                      <a:rPr lang="vi-VN" sz="1600" i="1" smtClean="0">
                        <a:latin typeface="Cambria Math" panose="02040503050406030204" pitchFamily="18" charset="0"/>
                        <a:ea typeface="Cambria Math" panose="02040503050406030204" pitchFamily="18" charset="0"/>
                      </a:rPr>
                      <m:t>𝛼</m:t>
                    </m:r>
                    <m:r>
                      <a:rPr lang="vi-VN" sz="1600" b="0" i="0" smtClean="0">
                        <a:latin typeface="Cambria Math" panose="02040503050406030204" pitchFamily="18" charset="0"/>
                        <a:ea typeface="Cambria Math" panose="02040503050406030204" pitchFamily="18" charset="0"/>
                      </a:rPr>
                      <m:t>=2</m:t>
                    </m:r>
                  </m:oMath>
                </a14:m>
                <a:r>
                  <a:rPr lang="vi-VN" sz="1600" dirty="0">
                    <a:latin typeface="+mn-lt"/>
                  </a:rPr>
                  <a:t> nếu J(</a:t>
                </a:r>
                <a14:m>
                  <m:oMath xmlns:m="http://schemas.openxmlformats.org/officeDocument/2006/math">
                    <m:f>
                      <m:fPr>
                        <m:ctrlPr>
                          <a:rPr lang="vi-VN" sz="1600" i="1">
                            <a:latin typeface="Cambria Math" panose="02040503050406030204" pitchFamily="18" charset="0"/>
                            <a:ea typeface="Cambria Math" panose="02040503050406030204" pitchFamily="18" charset="0"/>
                          </a:rPr>
                        </m:ctrlPr>
                      </m:fPr>
                      <m:num>
                        <m:r>
                          <a:rPr lang="vi-VN" sz="1600" i="1">
                            <a:latin typeface="Cambria Math" panose="02040503050406030204" pitchFamily="18" charset="0"/>
                            <a:ea typeface="Cambria Math" panose="02040503050406030204" pitchFamily="18" charset="0"/>
                          </a:rPr>
                          <m:t>𝑀</m:t>
                        </m:r>
                      </m:num>
                      <m:den>
                        <m:r>
                          <a:rPr lang="vi-VN" sz="1600" i="1">
                            <a:latin typeface="Cambria Math" panose="02040503050406030204" pitchFamily="18" charset="0"/>
                            <a:ea typeface="Cambria Math" panose="02040503050406030204" pitchFamily="18" charset="0"/>
                          </a:rPr>
                          <m:t>𝑁</m:t>
                        </m:r>
                      </m:den>
                    </m:f>
                  </m:oMath>
                </a14:m>
                <a:r>
                  <a:rPr lang="vi-VN" sz="1600" dirty="0">
                    <a:latin typeface="+mn-lt"/>
                  </a:rPr>
                  <a:t>)= -1 và M </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[0,</m:t>
                    </m:r>
                    <m:f>
                      <m:fPr>
                        <m:ctrlPr>
                          <a:rPr lang="vi-VN" sz="1600" b="0" i="1" smtClean="0">
                            <a:latin typeface="Cambria Math" panose="02040503050406030204" pitchFamily="18" charset="0"/>
                            <a:ea typeface="Cambria Math" panose="02040503050406030204" pitchFamily="18" charset="0"/>
                          </a:rPr>
                        </m:ctrlPr>
                      </m:fPr>
                      <m:num>
                        <m:r>
                          <a:rPr lang="vi-VN" sz="1600" b="0" i="1" smtClean="0">
                            <a:latin typeface="Cambria Math" panose="02040503050406030204" pitchFamily="18" charset="0"/>
                            <a:ea typeface="Cambria Math" panose="02040503050406030204" pitchFamily="18" charset="0"/>
                          </a:rPr>
                          <m:t>𝑁</m:t>
                        </m:r>
                        <m:r>
                          <a:rPr lang="vi-VN" sz="1600" b="0" i="1" smtClean="0">
                            <a:latin typeface="Cambria Math" panose="02040503050406030204" pitchFamily="18" charset="0"/>
                            <a:ea typeface="Cambria Math" panose="02040503050406030204" pitchFamily="18" charset="0"/>
                          </a:rPr>
                          <m:t>−1</m:t>
                        </m:r>
                      </m:num>
                      <m:den>
                        <m:r>
                          <a:rPr lang="vi-VN" sz="1600" b="0" i="1" smtClean="0">
                            <a:latin typeface="Cambria Math" panose="02040503050406030204" pitchFamily="18" charset="0"/>
                            <a:ea typeface="Cambria Math" panose="02040503050406030204" pitchFamily="18" charset="0"/>
                          </a:rPr>
                          <m:t>2</m:t>
                        </m:r>
                      </m:den>
                    </m:f>
                    <m:r>
                      <a:rPr lang="vi-VN" sz="1600" b="0" i="1" smtClean="0">
                        <a:latin typeface="Cambria Math" panose="02040503050406030204" pitchFamily="18" charset="0"/>
                        <a:ea typeface="Cambria Math" panose="02040503050406030204" pitchFamily="18" charset="0"/>
                      </a:rPr>
                      <m:t>]</m:t>
                    </m:r>
                  </m:oMath>
                </a14:m>
                <a:endParaRPr lang="vi-VN" sz="1600" dirty="0">
                  <a:latin typeface="+mn-lt"/>
                </a:endParaRPr>
              </a:p>
              <a:p>
                <a:pPr marL="457200" lvl="1" indent="0">
                  <a:buNone/>
                </a:pPr>
                <a:r>
                  <a:rPr lang="vi-VN" sz="1600" dirty="0">
                    <a:latin typeface="+mn-lt"/>
                  </a:rPr>
                  <a:t> </a:t>
                </a:r>
                <a14:m>
                  <m:oMath xmlns:m="http://schemas.openxmlformats.org/officeDocument/2006/math">
                    <m:r>
                      <a:rPr lang="vi-VN" sz="1600" i="1" smtClean="0">
                        <a:latin typeface="Cambria Math" panose="02040503050406030204" pitchFamily="18" charset="0"/>
                        <a:ea typeface="Cambria Math" panose="02040503050406030204" pitchFamily="18" charset="0"/>
                      </a:rPr>
                      <m:t>𝛼</m:t>
                    </m:r>
                    <m:r>
                      <a:rPr lang="vi-VN" sz="1600" b="0" i="0" smtClean="0">
                        <a:latin typeface="Cambria Math" panose="02040503050406030204" pitchFamily="18" charset="0"/>
                        <a:ea typeface="Cambria Math" panose="02040503050406030204" pitchFamily="18" charset="0"/>
                      </a:rPr>
                      <m:t>=3</m:t>
                    </m:r>
                  </m:oMath>
                </a14:m>
                <a:r>
                  <a:rPr lang="vi-VN" sz="1600" dirty="0">
                    <a:latin typeface="+mn-lt"/>
                  </a:rPr>
                  <a:t> nếu J(</a:t>
                </a:r>
                <a:r>
                  <a:rPr lang="vi-VN" sz="1600" dirty="0">
                    <a:ea typeface="Cambria Math" panose="02040503050406030204" pitchFamily="18" charset="0"/>
                  </a:rPr>
                  <a:t> </a:t>
                </a:r>
                <a14:m>
                  <m:oMath xmlns:m="http://schemas.openxmlformats.org/officeDocument/2006/math">
                    <m:f>
                      <m:fPr>
                        <m:ctrlPr>
                          <a:rPr lang="vi-VN" sz="1600" i="1">
                            <a:latin typeface="Cambria Math" panose="02040503050406030204" pitchFamily="18" charset="0"/>
                            <a:ea typeface="Cambria Math" panose="02040503050406030204" pitchFamily="18" charset="0"/>
                          </a:rPr>
                        </m:ctrlPr>
                      </m:fPr>
                      <m:num>
                        <m:r>
                          <a:rPr lang="vi-VN" sz="1600" i="1">
                            <a:latin typeface="Cambria Math" panose="02040503050406030204" pitchFamily="18" charset="0"/>
                            <a:ea typeface="Cambria Math" panose="02040503050406030204" pitchFamily="18" charset="0"/>
                          </a:rPr>
                          <m:t>𝑀</m:t>
                        </m:r>
                      </m:num>
                      <m:den>
                        <m:r>
                          <a:rPr lang="vi-VN" sz="1600" i="1">
                            <a:latin typeface="Cambria Math" panose="02040503050406030204" pitchFamily="18" charset="0"/>
                            <a:ea typeface="Cambria Math" panose="02040503050406030204" pitchFamily="18" charset="0"/>
                          </a:rPr>
                          <m:t>𝑁</m:t>
                        </m:r>
                      </m:den>
                    </m:f>
                  </m:oMath>
                </a14:m>
                <a:r>
                  <a:rPr lang="vi-VN" sz="1600" dirty="0">
                    <a:latin typeface="+mn-lt"/>
                  </a:rPr>
                  <a:t>)= -1 và </a:t>
                </a:r>
                <a:r>
                  <a:rPr lang="vi-VN" sz="1600" dirty="0"/>
                  <a:t>M </a:t>
                </a:r>
                <a14:m>
                  <m:oMath xmlns:m="http://schemas.openxmlformats.org/officeDocument/2006/math">
                    <m:r>
                      <a:rPr lang="vi-VN" sz="1600" i="1">
                        <a:latin typeface="Cambria Math" panose="02040503050406030204" pitchFamily="18" charset="0"/>
                        <a:ea typeface="Cambria Math" panose="02040503050406030204" pitchFamily="18" charset="0"/>
                      </a:rPr>
                      <m:t>∈[</m:t>
                    </m:r>
                    <m:f>
                      <m:fPr>
                        <m:ctrlPr>
                          <a:rPr lang="vi-VN" sz="1600" i="1">
                            <a:latin typeface="Cambria Math" panose="02040503050406030204" pitchFamily="18" charset="0"/>
                            <a:ea typeface="Cambria Math" panose="02040503050406030204" pitchFamily="18" charset="0"/>
                          </a:rPr>
                        </m:ctrlPr>
                      </m:fPr>
                      <m:num>
                        <m:r>
                          <a:rPr lang="vi-VN" sz="1600" i="1">
                            <a:latin typeface="Cambria Math" panose="02040503050406030204" pitchFamily="18" charset="0"/>
                            <a:ea typeface="Cambria Math" panose="02040503050406030204" pitchFamily="18" charset="0"/>
                          </a:rPr>
                          <m:t>𝑁</m:t>
                        </m:r>
                        <m:r>
                          <a:rPr lang="vi-VN" sz="1600" i="1">
                            <a:latin typeface="Cambria Math" panose="02040503050406030204" pitchFamily="18" charset="0"/>
                            <a:ea typeface="Cambria Math" panose="02040503050406030204" pitchFamily="18" charset="0"/>
                          </a:rPr>
                          <m:t>+1</m:t>
                        </m:r>
                      </m:num>
                      <m:den>
                        <m:r>
                          <a:rPr lang="vi-VN" sz="1600" i="1">
                            <a:latin typeface="Cambria Math" panose="02040503050406030204" pitchFamily="18" charset="0"/>
                            <a:ea typeface="Cambria Math" panose="02040503050406030204" pitchFamily="18" charset="0"/>
                          </a:rPr>
                          <m:t>2</m:t>
                        </m:r>
                      </m:den>
                    </m:f>
                    <m:r>
                      <a:rPr lang="vi-VN" sz="1600" i="1">
                        <a:latin typeface="Cambria Math" panose="02040503050406030204" pitchFamily="18" charset="0"/>
                        <a:ea typeface="Cambria Math" panose="02040503050406030204" pitchFamily="18" charset="0"/>
                      </a:rPr>
                      <m:t>,</m:t>
                    </m:r>
                    <m:r>
                      <a:rPr lang="vi-VN" sz="1600" i="1">
                        <a:latin typeface="Cambria Math" panose="02040503050406030204" pitchFamily="18" charset="0"/>
                        <a:ea typeface="Cambria Math" panose="02040503050406030204" pitchFamily="18" charset="0"/>
                      </a:rPr>
                      <m:t>𝑁</m:t>
                    </m:r>
                    <m:r>
                      <a:rPr lang="vi-VN" sz="1600" i="1">
                        <a:latin typeface="Cambria Math" panose="02040503050406030204" pitchFamily="18" charset="0"/>
                        <a:ea typeface="Cambria Math" panose="02040503050406030204" pitchFamily="18" charset="0"/>
                      </a:rPr>
                      <m:t>−1]</m:t>
                    </m:r>
                  </m:oMath>
                </a14:m>
                <a:endParaRPr lang="vi-VN" sz="1600" dirty="0"/>
              </a:p>
              <a:p>
                <a:pPr marL="457200" lvl="1" indent="0">
                  <a:buNone/>
                </a:pPr>
                <a:r>
                  <a:rPr lang="vi-VN" sz="1600" dirty="0">
                    <a:latin typeface="+mn-lt"/>
                    <a:cs typeface="Arial" panose="020B0604020202020204" pitchFamily="34" charset="0"/>
                  </a:rPr>
                  <a:t>Bước 2 :  Xác định bản mã C theo công thức</a:t>
                </a:r>
              </a:p>
              <a:p>
                <a:pPr marL="457200" lvl="1" indent="0">
                  <a:buNone/>
                </a:pPr>
                <a:r>
                  <a:rPr lang="vi-VN" sz="1600" dirty="0">
                    <a:latin typeface="+mn-lt"/>
                    <a:cs typeface="Arial" panose="020B0604020202020204" pitchFamily="34" charset="0"/>
                  </a:rPr>
                  <a:t>	C=4*(M</a:t>
                </a:r>
                <a:r>
                  <a:rPr lang="vi-VN" sz="1600" baseline="30000" dirty="0">
                    <a:latin typeface="+mn-lt"/>
                    <a:cs typeface="Arial" panose="020B0604020202020204" pitchFamily="34" charset="0"/>
                  </a:rPr>
                  <a:t>2</a:t>
                </a:r>
                <a:r>
                  <a:rPr lang="vi-VN" sz="1600" dirty="0">
                    <a:latin typeface="+mn-lt"/>
                    <a:cs typeface="Arial" panose="020B0604020202020204" pitchFamily="34" charset="0"/>
                  </a:rPr>
                  <a:t> mod N)+</a:t>
                </a:r>
                <a14:m>
                  <m:oMath xmlns:m="http://schemas.openxmlformats.org/officeDocument/2006/math">
                    <m:r>
                      <a:rPr lang="vi-VN" sz="1600" i="1" smtClean="0">
                        <a:latin typeface="Cambria Math" panose="02040503050406030204" pitchFamily="18" charset="0"/>
                        <a:ea typeface="Cambria Math" panose="02040503050406030204" pitchFamily="18" charset="0"/>
                      </a:rPr>
                      <m:t>𝛼</m:t>
                    </m:r>
                  </m:oMath>
                </a14:m>
                <a:endParaRPr lang="vi-VN" sz="1600" dirty="0">
                  <a:latin typeface="+mn-lt"/>
                </a:endParaRPr>
              </a:p>
              <a:p>
                <a:pPr lvl="1"/>
                <a:r>
                  <a:rPr lang="vi-VN" sz="1600" dirty="0">
                    <a:latin typeface="+mn-lt"/>
                    <a:cs typeface="Arial" panose="020B0604020202020204" pitchFamily="34" charset="0"/>
                  </a:rPr>
                  <a:t>Thuật toán giải mã</a:t>
                </a:r>
              </a:p>
              <a:p>
                <a:pPr marL="457200" lvl="1" indent="0">
                  <a:buNone/>
                </a:pPr>
                <a:r>
                  <a:rPr lang="vi-VN" sz="1600" dirty="0">
                    <a:latin typeface="+mn-lt"/>
                    <a:cs typeface="Arial" panose="020B0604020202020204" pitchFamily="34" charset="0"/>
                  </a:rPr>
                  <a:t>B1: Tính </a:t>
                </a:r>
              </a:p>
              <a:p>
                <a:pPr marL="457200" lvl="1" indent="0">
                  <a:buNone/>
                </a:pPr>
                <a14:m>
                  <m:oMath xmlns:m="http://schemas.openxmlformats.org/officeDocument/2006/math">
                    <m:r>
                      <a:rPr lang="vi-VN" sz="1800" i="1" smtClean="0">
                        <a:latin typeface="Cambria Math" panose="02040503050406030204" pitchFamily="18" charset="0"/>
                        <a:ea typeface="Cambria Math" panose="02040503050406030204" pitchFamily="18" charset="0"/>
                      </a:rPr>
                      <m:t>𝛽</m:t>
                    </m:r>
                    <m:r>
                      <a:rPr lang="vi-VN" sz="1800" b="0" i="1" smtClean="0">
                        <a:latin typeface="Cambria Math" panose="02040503050406030204" pitchFamily="18" charset="0"/>
                        <a:ea typeface="Cambria Math" panose="02040503050406030204" pitchFamily="18" charset="0"/>
                      </a:rPr>
                      <m:t>=</m:t>
                    </m:r>
                  </m:oMath>
                </a14:m>
                <a:r>
                  <a:rPr lang="vi-VN" sz="1800" dirty="0">
                    <a:latin typeface="+mn-lt"/>
                  </a:rPr>
                  <a:t> C mod 4</a:t>
                </a:r>
              </a:p>
              <a:p>
                <a:pPr marL="457200" lvl="1" indent="0">
                  <a:buNone/>
                </a:pPr>
                <a:r>
                  <a:rPr lang="el-GR" sz="1800" dirty="0">
                    <a:latin typeface="+mn-lt"/>
                  </a:rPr>
                  <a:t>θ</a:t>
                </a:r>
                <a:r>
                  <a:rPr lang="vi-VN" sz="1800" dirty="0">
                    <a:latin typeface="+mn-lt"/>
                  </a:rPr>
                  <a:t> =C div 4</a:t>
                </a:r>
              </a:p>
              <a:p>
                <a:pPr marL="457200" lvl="1" indent="0">
                  <a:buNone/>
                </a:pPr>
                <a:endParaRPr lang="vi-VN" sz="1800" dirty="0">
                  <a:latin typeface="+mn-lt"/>
                </a:endParaRPr>
              </a:p>
              <a:p>
                <a:pPr marL="457200" lvl="1" indent="0">
                  <a:buNone/>
                </a:pPr>
                <a:endParaRPr lang="vi-VN" sz="1600" dirty="0">
                  <a:latin typeface="+mn-lt"/>
                </a:endParaRPr>
              </a:p>
              <a:p>
                <a:pPr marL="457200" lvl="1" indent="0">
                  <a:buNone/>
                </a:pPr>
                <a:endParaRPr lang="vi-VN" sz="1600" dirty="0">
                  <a:latin typeface="+mn-lt"/>
                </a:endParaRPr>
              </a:p>
              <a:p>
                <a:pPr marL="457200" lvl="1" indent="0">
                  <a:buNone/>
                </a:pPr>
                <a:r>
                  <a:rPr lang="vi-VN" sz="1600" dirty="0">
                    <a:latin typeface="+mn-lt"/>
                  </a:rPr>
                  <a:t>		</a:t>
                </a:r>
              </a:p>
            </p:txBody>
          </p:sp>
        </mc:Choice>
        <mc:Fallback xmlns="">
          <p:sp>
            <p:nvSpPr>
              <p:cNvPr id="3" name="Content Placeholder 2">
                <a:extLst>
                  <a:ext uri="{FF2B5EF4-FFF2-40B4-BE49-F238E27FC236}">
                    <a16:creationId xmlns:a16="http://schemas.microsoft.com/office/drawing/2014/main" id="{79935E9E-6202-4789-97D7-482323426639}"/>
                  </a:ext>
                </a:extLst>
              </p:cNvPr>
              <p:cNvSpPr>
                <a:spLocks noGrp="1" noRot="1" noChangeAspect="1" noMove="1" noResize="1" noEditPoints="1" noAdjustHandles="1" noChangeArrowheads="1" noChangeShapeType="1" noTextEdit="1"/>
              </p:cNvSpPr>
              <p:nvPr>
                <p:ph sz="half" idx="1"/>
              </p:nvPr>
            </p:nvSpPr>
            <p:spPr>
              <a:xfrm>
                <a:off x="235077" y="976820"/>
                <a:ext cx="8068722" cy="6386938"/>
              </a:xfrm>
              <a:blipFill>
                <a:blip r:embed="rId2"/>
                <a:stretch>
                  <a:fillRect l="-680" t="-859"/>
                </a:stretch>
              </a:blipFill>
            </p:spPr>
            <p:txBody>
              <a:bodyPr/>
              <a:lstStyle/>
              <a:p>
                <a:r>
                  <a:rPr lang="vi-VN">
                    <a:noFill/>
                  </a:rPr>
                  <a:t> </a:t>
                </a:r>
              </a:p>
            </p:txBody>
          </p:sp>
        </mc:Fallback>
      </mc:AlternateContent>
      <p:sp>
        <p:nvSpPr>
          <p:cNvPr id="5" name="Title 3">
            <a:extLst>
              <a:ext uri="{FF2B5EF4-FFF2-40B4-BE49-F238E27FC236}">
                <a16:creationId xmlns:a16="http://schemas.microsoft.com/office/drawing/2014/main" id="{AA0C0821-301D-4E89-945C-80D79E3B3951}"/>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Sơ</a:t>
            </a:r>
            <a:r>
              <a:rPr lang="en-US" sz="2000" dirty="0"/>
              <a:t> </a:t>
            </a:r>
            <a:r>
              <a:rPr lang="en-US" sz="2000" dirty="0" err="1"/>
              <a:t>đồ</a:t>
            </a:r>
            <a:r>
              <a:rPr lang="en-US" sz="2000" dirty="0"/>
              <a:t> </a:t>
            </a:r>
            <a:r>
              <a:rPr lang="en-US" sz="2000" dirty="0" err="1"/>
              <a:t>cải</a:t>
            </a:r>
            <a:r>
              <a:rPr lang="en-US" sz="2000" dirty="0"/>
              <a:t> </a:t>
            </a:r>
            <a:r>
              <a:rPr lang="en-US" sz="2000" dirty="0" err="1"/>
              <a:t>tiến</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p:sp>
        <p:nvSpPr>
          <p:cNvPr id="6" name="Title 1">
            <a:extLst>
              <a:ext uri="{FF2B5EF4-FFF2-40B4-BE49-F238E27FC236}">
                <a16:creationId xmlns:a16="http://schemas.microsoft.com/office/drawing/2014/main" id="{6EF7E959-4723-DF47-8EF6-D31D9529DBE2}"/>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41/48</a:t>
            </a:r>
          </a:p>
        </p:txBody>
      </p:sp>
    </p:spTree>
    <p:extLst>
      <p:ext uri="{BB962C8B-B14F-4D97-AF65-F5344CB8AC3E}">
        <p14:creationId xmlns:p14="http://schemas.microsoft.com/office/powerpoint/2010/main" val="117117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7D1C-49FC-4997-96B1-A536224223CF}"/>
              </a:ext>
            </a:extLst>
          </p:cNvPr>
          <p:cNvSpPr>
            <a:spLocks noGrp="1"/>
          </p:cNvSpPr>
          <p:nvPr>
            <p:ph type="title"/>
          </p:nvPr>
        </p:nvSpPr>
        <p:spPr/>
        <p:txBody>
          <a:bodyPr/>
          <a:lstStyle/>
          <a:p>
            <a:r>
              <a:rPr lang="vi-VN" dirty="0"/>
              <a:t>Hệ mật mã Rabin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935E9E-6202-4789-97D7-482323426639}"/>
                  </a:ext>
                </a:extLst>
              </p:cNvPr>
              <p:cNvSpPr>
                <a:spLocks noGrp="1"/>
              </p:cNvSpPr>
              <p:nvPr>
                <p:ph sz="half" idx="1"/>
              </p:nvPr>
            </p:nvSpPr>
            <p:spPr>
              <a:xfrm>
                <a:off x="235077" y="976820"/>
                <a:ext cx="8068722" cy="6386938"/>
              </a:xfrm>
            </p:spPr>
            <p:txBody>
              <a:bodyPr/>
              <a:lstStyle/>
              <a:p>
                <a:pPr marL="457200" indent="-457200">
                  <a:buFont typeface="+mj-lt"/>
                  <a:buAutoNum type="arabicPeriod" startAt="3"/>
                </a:pPr>
                <a:r>
                  <a:rPr lang="vi-VN" sz="2000" b="1" dirty="0">
                    <a:solidFill>
                      <a:srgbClr val="FF0000"/>
                    </a:solidFill>
                    <a:latin typeface="+mn-lt"/>
                  </a:rPr>
                  <a:t>Sơ đồ cải tiến của THA</a:t>
                </a:r>
              </a:p>
              <a:p>
                <a:pPr marL="457200" lvl="1" indent="0">
                  <a:buNone/>
                </a:pPr>
                <a:r>
                  <a:rPr lang="vi-VN" sz="1600" dirty="0">
                    <a:latin typeface="+mn-lt"/>
                  </a:rPr>
                  <a:t>B2: Xác định nghiệm x1, x2 của phương trình: X</a:t>
                </a:r>
                <a:r>
                  <a:rPr lang="vi-VN" sz="1600" baseline="30000" dirty="0">
                    <a:latin typeface="+mn-lt"/>
                  </a:rPr>
                  <a:t>2</a:t>
                </a:r>
                <a:r>
                  <a:rPr lang="vi-VN" sz="1600" dirty="0">
                    <a:latin typeface="+mn-lt"/>
                  </a:rPr>
                  <a:t> =</a:t>
                </a:r>
                <a:r>
                  <a:rPr lang="el-GR" sz="1600" dirty="0">
                    <a:latin typeface="+mn-lt"/>
                  </a:rPr>
                  <a:t> θ</a:t>
                </a:r>
                <a:r>
                  <a:rPr lang="vi-VN" sz="1600" dirty="0">
                    <a:latin typeface="+mn-lt"/>
                  </a:rPr>
                  <a:t> mod N </a:t>
                </a:r>
              </a:p>
              <a:p>
                <a:pPr marL="457200" lvl="1" indent="0">
                  <a:buNone/>
                </a:pPr>
                <a:r>
                  <a:rPr lang="vi-VN" sz="1600" dirty="0">
                    <a:latin typeface="+mn-lt"/>
                  </a:rPr>
                  <a:t>B3: Bản rõ M sẽ là một trong bốn nghiệm trên, tùy thuộc vào giá trị của mỗi nghiệm và giá trị </a:t>
                </a:r>
                <a:r>
                  <a:rPr lang="vi-VN" sz="1600" dirty="0">
                    <a:latin typeface="+mn-lt"/>
                    <a:ea typeface="Cambria Math" panose="02040503050406030204" pitchFamily="18" charset="0"/>
                  </a:rPr>
                  <a:t> </a:t>
                </a:r>
                <a14:m>
                  <m:oMath xmlns:m="http://schemas.openxmlformats.org/officeDocument/2006/math">
                    <m:r>
                      <a:rPr lang="vi-VN" sz="1600" i="1" smtClean="0">
                        <a:latin typeface="Cambria Math" panose="02040503050406030204" pitchFamily="18" charset="0"/>
                        <a:ea typeface="Cambria Math" panose="02040503050406030204" pitchFamily="18" charset="0"/>
                      </a:rPr>
                      <m:t>𝛽</m:t>
                    </m:r>
                  </m:oMath>
                </a14:m>
                <a:r>
                  <a:rPr lang="vi-VN" sz="1600" dirty="0">
                    <a:latin typeface="+mn-lt"/>
                  </a:rPr>
                  <a:t> . Cụ thể như sau :</a:t>
                </a:r>
              </a:p>
              <a:p>
                <a:pPr marL="0" indent="0">
                  <a:buNone/>
                </a:pPr>
                <a:r>
                  <a:rPr lang="vi-VN" sz="2000" dirty="0">
                    <a:latin typeface="+mn-lt"/>
                    <a:ea typeface="Cambria Math" panose="02040503050406030204" pitchFamily="18" charset="0"/>
                  </a:rPr>
                  <a:t>	</a:t>
                </a:r>
                <a14:m>
                  <m:oMath xmlns:m="http://schemas.openxmlformats.org/officeDocument/2006/math">
                    <m:r>
                      <a:rPr lang="vi-VN" sz="1600" i="1" smtClean="0">
                        <a:latin typeface="Cambria Math" panose="02040503050406030204" pitchFamily="18" charset="0"/>
                        <a:ea typeface="Cambria Math" panose="02040503050406030204" pitchFamily="18" charset="0"/>
                      </a:rPr>
                      <m:t>𝛽</m:t>
                    </m:r>
                  </m:oMath>
                </a14:m>
                <a:r>
                  <a:rPr lang="vi-VN" sz="1600" dirty="0">
                    <a:latin typeface="+mn-lt"/>
                  </a:rPr>
                  <a:t>=0</a:t>
                </a:r>
              </a:p>
              <a:p>
                <a:pPr marL="914400" lvl="2" indent="0">
                  <a:buNone/>
                </a:pPr>
                <a:r>
                  <a:rPr lang="vi-VN" sz="1600" dirty="0">
                    <a:latin typeface="+mn-lt"/>
                  </a:rPr>
                  <a:t>Nếu x1</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[0,</m:t>
                    </m:r>
                    <m:f>
                      <m:fPr>
                        <m:ctrlPr>
                          <a:rPr lang="vi-VN" sz="1600" b="0" i="1" smtClean="0">
                            <a:latin typeface="Cambria Math" panose="02040503050406030204" pitchFamily="18" charset="0"/>
                            <a:ea typeface="Cambria Math" panose="02040503050406030204" pitchFamily="18" charset="0"/>
                          </a:rPr>
                        </m:ctrlPr>
                      </m:fPr>
                      <m:num>
                        <m:r>
                          <a:rPr lang="vi-VN" sz="1600" b="0" i="1" smtClean="0">
                            <a:latin typeface="Cambria Math" panose="02040503050406030204" pitchFamily="18" charset="0"/>
                            <a:ea typeface="Cambria Math" panose="02040503050406030204" pitchFamily="18" charset="0"/>
                          </a:rPr>
                          <m:t>𝑁</m:t>
                        </m:r>
                        <m:r>
                          <a:rPr lang="vi-VN" sz="1600" b="0" i="1" smtClean="0">
                            <a:latin typeface="Cambria Math" panose="02040503050406030204" pitchFamily="18" charset="0"/>
                            <a:ea typeface="Cambria Math" panose="02040503050406030204" pitchFamily="18" charset="0"/>
                          </a:rPr>
                          <m:t>−1</m:t>
                        </m:r>
                      </m:num>
                      <m:den>
                        <m:r>
                          <a:rPr lang="vi-VN" sz="1600" b="0" i="1" smtClean="0">
                            <a:latin typeface="Cambria Math" panose="02040503050406030204" pitchFamily="18" charset="0"/>
                            <a:ea typeface="Cambria Math" panose="02040503050406030204" pitchFamily="18" charset="0"/>
                          </a:rPr>
                          <m:t>2</m:t>
                        </m:r>
                      </m:den>
                    </m:f>
                    <m:r>
                      <a:rPr lang="vi-VN" sz="1600" b="0" i="1" smtClean="0">
                        <a:latin typeface="Cambria Math" panose="02040503050406030204" pitchFamily="18" charset="0"/>
                        <a:ea typeface="Cambria Math" panose="02040503050406030204" pitchFamily="18" charset="0"/>
                      </a:rPr>
                      <m:t>]</m:t>
                    </m:r>
                  </m:oMath>
                </a14:m>
                <a:r>
                  <a:rPr lang="vi-VN" sz="1600" dirty="0">
                    <a:latin typeface="+mn-lt"/>
                  </a:rPr>
                  <a:t> thì M=x1, trái lại M=N-x1</a:t>
                </a:r>
              </a:p>
              <a:p>
                <a:pPr marL="914400" lvl="2" indent="0">
                  <a:buNone/>
                </a:pPr>
                <a14:m>
                  <m:oMath xmlns:m="http://schemas.openxmlformats.org/officeDocument/2006/math">
                    <m:r>
                      <a:rPr lang="vi-VN" sz="1600" i="1" smtClean="0">
                        <a:latin typeface="Cambria Math" panose="02040503050406030204" pitchFamily="18" charset="0"/>
                        <a:ea typeface="Cambria Math" panose="02040503050406030204" pitchFamily="18" charset="0"/>
                      </a:rPr>
                      <m:t>𝛽</m:t>
                    </m:r>
                  </m:oMath>
                </a14:m>
                <a:r>
                  <a:rPr lang="vi-VN" sz="1600" dirty="0">
                    <a:latin typeface="+mn-lt"/>
                  </a:rPr>
                  <a:t>=1</a:t>
                </a:r>
              </a:p>
              <a:p>
                <a:pPr marL="914400" lvl="2" indent="0">
                  <a:buNone/>
                </a:pPr>
                <a:r>
                  <a:rPr lang="vi-VN" sz="1600" dirty="0">
                    <a:latin typeface="+mn-lt"/>
                  </a:rPr>
                  <a:t>Nếu x1</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[0,</m:t>
                    </m:r>
                    <m:f>
                      <m:fPr>
                        <m:ctrlPr>
                          <a:rPr lang="vi-VN" sz="1600" b="0" i="1" smtClean="0">
                            <a:latin typeface="Cambria Math" panose="02040503050406030204" pitchFamily="18" charset="0"/>
                            <a:ea typeface="Cambria Math" panose="02040503050406030204" pitchFamily="18" charset="0"/>
                          </a:rPr>
                        </m:ctrlPr>
                      </m:fPr>
                      <m:num>
                        <m:r>
                          <a:rPr lang="vi-VN" sz="1600" b="0" i="1" smtClean="0">
                            <a:latin typeface="Cambria Math" panose="02040503050406030204" pitchFamily="18" charset="0"/>
                            <a:ea typeface="Cambria Math" panose="02040503050406030204" pitchFamily="18" charset="0"/>
                          </a:rPr>
                          <m:t>𝑁</m:t>
                        </m:r>
                        <m:r>
                          <a:rPr lang="vi-VN" sz="1600" b="0" i="1" smtClean="0">
                            <a:latin typeface="Cambria Math" panose="02040503050406030204" pitchFamily="18" charset="0"/>
                            <a:ea typeface="Cambria Math" panose="02040503050406030204" pitchFamily="18" charset="0"/>
                          </a:rPr>
                          <m:t>−1</m:t>
                        </m:r>
                      </m:num>
                      <m:den>
                        <m:r>
                          <a:rPr lang="vi-VN" sz="1600" b="0" i="1" smtClean="0">
                            <a:latin typeface="Cambria Math" panose="02040503050406030204" pitchFamily="18" charset="0"/>
                            <a:ea typeface="Cambria Math" panose="02040503050406030204" pitchFamily="18" charset="0"/>
                          </a:rPr>
                          <m:t>2</m:t>
                        </m:r>
                      </m:den>
                    </m:f>
                    <m:r>
                      <a:rPr lang="vi-VN" sz="1600" b="0" i="1" smtClean="0">
                        <a:latin typeface="Cambria Math" panose="02040503050406030204" pitchFamily="18" charset="0"/>
                        <a:ea typeface="Cambria Math" panose="02040503050406030204" pitchFamily="18" charset="0"/>
                      </a:rPr>
                      <m:t>]</m:t>
                    </m:r>
                  </m:oMath>
                </a14:m>
                <a:r>
                  <a:rPr lang="vi-VN" sz="1600" dirty="0">
                    <a:latin typeface="+mn-lt"/>
                  </a:rPr>
                  <a:t> thì M=x1, trái lại M=N-x1</a:t>
                </a:r>
              </a:p>
              <a:p>
                <a:pPr marL="914400" lvl="2" indent="0">
                  <a:buNone/>
                </a:pPr>
                <a14:m>
                  <m:oMath xmlns:m="http://schemas.openxmlformats.org/officeDocument/2006/math">
                    <m:r>
                      <a:rPr lang="vi-VN" sz="1600" i="1" smtClean="0">
                        <a:latin typeface="Cambria Math" panose="02040503050406030204" pitchFamily="18" charset="0"/>
                        <a:ea typeface="Cambria Math" panose="02040503050406030204" pitchFamily="18" charset="0"/>
                      </a:rPr>
                      <m:t>𝛽</m:t>
                    </m:r>
                  </m:oMath>
                </a14:m>
                <a:r>
                  <a:rPr lang="vi-VN" sz="1600" dirty="0">
                    <a:latin typeface="+mn-lt"/>
                  </a:rPr>
                  <a:t>=2</a:t>
                </a:r>
              </a:p>
              <a:p>
                <a:pPr marL="914400" lvl="2" indent="0">
                  <a:buNone/>
                </a:pPr>
                <a:r>
                  <a:rPr lang="vi-VN" sz="1600" dirty="0">
                    <a:latin typeface="+mn-lt"/>
                  </a:rPr>
                  <a:t>Nếu x1</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[0,</m:t>
                    </m:r>
                    <m:f>
                      <m:fPr>
                        <m:ctrlPr>
                          <a:rPr lang="vi-VN" sz="1600" b="0" i="1" smtClean="0">
                            <a:latin typeface="Cambria Math" panose="02040503050406030204" pitchFamily="18" charset="0"/>
                            <a:ea typeface="Cambria Math" panose="02040503050406030204" pitchFamily="18" charset="0"/>
                          </a:rPr>
                        </m:ctrlPr>
                      </m:fPr>
                      <m:num>
                        <m:r>
                          <a:rPr lang="vi-VN" sz="1600" b="0" i="1" smtClean="0">
                            <a:latin typeface="Cambria Math" panose="02040503050406030204" pitchFamily="18" charset="0"/>
                            <a:ea typeface="Cambria Math" panose="02040503050406030204" pitchFamily="18" charset="0"/>
                          </a:rPr>
                          <m:t>𝑁</m:t>
                        </m:r>
                        <m:r>
                          <a:rPr lang="vi-VN" sz="1600" b="0" i="1" smtClean="0">
                            <a:latin typeface="Cambria Math" panose="02040503050406030204" pitchFamily="18" charset="0"/>
                            <a:ea typeface="Cambria Math" panose="02040503050406030204" pitchFamily="18" charset="0"/>
                          </a:rPr>
                          <m:t>−1</m:t>
                        </m:r>
                      </m:num>
                      <m:den>
                        <m:r>
                          <a:rPr lang="vi-VN" sz="1600" b="0" i="1" smtClean="0">
                            <a:latin typeface="Cambria Math" panose="02040503050406030204" pitchFamily="18" charset="0"/>
                            <a:ea typeface="Cambria Math" panose="02040503050406030204" pitchFamily="18" charset="0"/>
                          </a:rPr>
                          <m:t>2</m:t>
                        </m:r>
                      </m:den>
                    </m:f>
                    <m:r>
                      <a:rPr lang="vi-VN" sz="1600" b="0" i="1" smtClean="0">
                        <a:latin typeface="Cambria Math" panose="02040503050406030204" pitchFamily="18" charset="0"/>
                        <a:ea typeface="Cambria Math" panose="02040503050406030204" pitchFamily="18" charset="0"/>
                      </a:rPr>
                      <m:t>]</m:t>
                    </m:r>
                  </m:oMath>
                </a14:m>
                <a:r>
                  <a:rPr lang="vi-VN" sz="1600" dirty="0">
                    <a:latin typeface="+mn-lt"/>
                  </a:rPr>
                  <a:t> thì M=x1, trái lại M=N-x1</a:t>
                </a:r>
              </a:p>
              <a:p>
                <a:pPr marL="914400" lvl="2" indent="0">
                  <a:buNone/>
                </a:pPr>
                <a14:m>
                  <m:oMath xmlns:m="http://schemas.openxmlformats.org/officeDocument/2006/math">
                    <m:r>
                      <a:rPr lang="vi-VN" sz="1600" i="1" smtClean="0">
                        <a:latin typeface="Cambria Math" panose="02040503050406030204" pitchFamily="18" charset="0"/>
                        <a:ea typeface="Cambria Math" panose="02040503050406030204" pitchFamily="18" charset="0"/>
                      </a:rPr>
                      <m:t>𝛽</m:t>
                    </m:r>
                  </m:oMath>
                </a14:m>
                <a:r>
                  <a:rPr lang="vi-VN" sz="1600" dirty="0">
                    <a:latin typeface="+mn-lt"/>
                  </a:rPr>
                  <a:t>=3</a:t>
                </a:r>
              </a:p>
              <a:p>
                <a:pPr marL="914400" lvl="2" indent="0">
                  <a:buNone/>
                </a:pPr>
                <a:r>
                  <a:rPr lang="vi-VN" sz="1600" dirty="0">
                    <a:latin typeface="+mn-lt"/>
                  </a:rPr>
                  <a:t>Nếu x1</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[0,</m:t>
                    </m:r>
                    <m:f>
                      <m:fPr>
                        <m:ctrlPr>
                          <a:rPr lang="vi-VN" sz="1600" b="0" i="1" smtClean="0">
                            <a:latin typeface="Cambria Math" panose="02040503050406030204" pitchFamily="18" charset="0"/>
                            <a:ea typeface="Cambria Math" panose="02040503050406030204" pitchFamily="18" charset="0"/>
                          </a:rPr>
                        </m:ctrlPr>
                      </m:fPr>
                      <m:num>
                        <m:r>
                          <a:rPr lang="vi-VN" sz="1600" b="0" i="1" smtClean="0">
                            <a:latin typeface="Cambria Math" panose="02040503050406030204" pitchFamily="18" charset="0"/>
                            <a:ea typeface="Cambria Math" panose="02040503050406030204" pitchFamily="18" charset="0"/>
                          </a:rPr>
                          <m:t>𝑁</m:t>
                        </m:r>
                        <m:r>
                          <a:rPr lang="vi-VN" sz="1600" b="0" i="1" smtClean="0">
                            <a:latin typeface="Cambria Math" panose="02040503050406030204" pitchFamily="18" charset="0"/>
                            <a:ea typeface="Cambria Math" panose="02040503050406030204" pitchFamily="18" charset="0"/>
                          </a:rPr>
                          <m:t>−1</m:t>
                        </m:r>
                      </m:num>
                      <m:den>
                        <m:r>
                          <a:rPr lang="vi-VN" sz="1600" b="0" i="1" smtClean="0">
                            <a:latin typeface="Cambria Math" panose="02040503050406030204" pitchFamily="18" charset="0"/>
                            <a:ea typeface="Cambria Math" panose="02040503050406030204" pitchFamily="18" charset="0"/>
                          </a:rPr>
                          <m:t>2</m:t>
                        </m:r>
                      </m:den>
                    </m:f>
                    <m:r>
                      <a:rPr lang="vi-VN" sz="1600" b="0" i="1" smtClean="0">
                        <a:latin typeface="Cambria Math" panose="02040503050406030204" pitchFamily="18" charset="0"/>
                        <a:ea typeface="Cambria Math" panose="02040503050406030204" pitchFamily="18" charset="0"/>
                      </a:rPr>
                      <m:t>]</m:t>
                    </m:r>
                  </m:oMath>
                </a14:m>
                <a:r>
                  <a:rPr lang="vi-VN" sz="1600" dirty="0">
                    <a:latin typeface="+mn-lt"/>
                  </a:rPr>
                  <a:t> thì M=x1, trái lại M=N-x1</a:t>
                </a:r>
              </a:p>
              <a:p>
                <a:pPr marL="457200" lvl="1" indent="0">
                  <a:buNone/>
                </a:pPr>
                <a:endParaRPr lang="vi-VN" sz="1600" dirty="0">
                  <a:latin typeface="+mn-lt"/>
                </a:endParaRPr>
              </a:p>
              <a:p>
                <a:pPr marL="457200" lvl="1" indent="0">
                  <a:buNone/>
                </a:pPr>
                <a:r>
                  <a:rPr lang="vi-VN" sz="1600" dirty="0">
                    <a:latin typeface="+mn-lt"/>
                  </a:rPr>
                  <a:t> </a:t>
                </a:r>
                <a:endParaRPr lang="vi-VN" sz="1800" dirty="0">
                  <a:latin typeface="+mn-lt"/>
                </a:endParaRPr>
              </a:p>
              <a:p>
                <a:pPr marL="457200" lvl="1" indent="0">
                  <a:buNone/>
                </a:pPr>
                <a:endParaRPr lang="vi-VN" sz="1600" dirty="0">
                  <a:latin typeface="+mn-lt"/>
                </a:endParaRPr>
              </a:p>
              <a:p>
                <a:pPr marL="457200" lvl="1" indent="0">
                  <a:buNone/>
                </a:pPr>
                <a:endParaRPr lang="vi-VN" sz="1600" dirty="0">
                  <a:latin typeface="+mn-lt"/>
                </a:endParaRPr>
              </a:p>
              <a:p>
                <a:pPr marL="457200" lvl="1" indent="0">
                  <a:buNone/>
                </a:pPr>
                <a:r>
                  <a:rPr lang="vi-VN" sz="1600" dirty="0">
                    <a:latin typeface="+mn-lt"/>
                  </a:rPr>
                  <a:t>		</a:t>
                </a:r>
              </a:p>
            </p:txBody>
          </p:sp>
        </mc:Choice>
        <mc:Fallback xmlns="">
          <p:sp>
            <p:nvSpPr>
              <p:cNvPr id="3" name="Content Placeholder 2">
                <a:extLst>
                  <a:ext uri="{FF2B5EF4-FFF2-40B4-BE49-F238E27FC236}">
                    <a16:creationId xmlns:a16="http://schemas.microsoft.com/office/drawing/2014/main" id="{79935E9E-6202-4789-97D7-482323426639}"/>
                  </a:ext>
                </a:extLst>
              </p:cNvPr>
              <p:cNvSpPr>
                <a:spLocks noGrp="1" noRot="1" noChangeAspect="1" noMove="1" noResize="1" noEditPoints="1" noAdjustHandles="1" noChangeArrowheads="1" noChangeShapeType="1" noTextEdit="1"/>
              </p:cNvSpPr>
              <p:nvPr>
                <p:ph sz="half" idx="1"/>
              </p:nvPr>
            </p:nvSpPr>
            <p:spPr>
              <a:xfrm>
                <a:off x="235077" y="976820"/>
                <a:ext cx="8068722" cy="6386938"/>
              </a:xfrm>
              <a:blipFill>
                <a:blip r:embed="rId2"/>
                <a:stretch>
                  <a:fillRect l="-680" t="-859"/>
                </a:stretch>
              </a:blipFill>
            </p:spPr>
            <p:txBody>
              <a:bodyPr/>
              <a:lstStyle/>
              <a:p>
                <a:r>
                  <a:rPr lang="vi-VN">
                    <a:noFill/>
                  </a:rPr>
                  <a:t> </a:t>
                </a:r>
              </a:p>
            </p:txBody>
          </p:sp>
        </mc:Fallback>
      </mc:AlternateContent>
      <p:sp>
        <p:nvSpPr>
          <p:cNvPr id="5" name="Title 3">
            <a:extLst>
              <a:ext uri="{FF2B5EF4-FFF2-40B4-BE49-F238E27FC236}">
                <a16:creationId xmlns:a16="http://schemas.microsoft.com/office/drawing/2014/main" id="{AA0C0821-301D-4E89-945C-80D79E3B3951}"/>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Sơ</a:t>
            </a:r>
            <a:r>
              <a:rPr lang="en-US" sz="2000" dirty="0"/>
              <a:t> </a:t>
            </a:r>
            <a:r>
              <a:rPr lang="en-US" sz="2000" dirty="0" err="1"/>
              <a:t>đồ</a:t>
            </a:r>
            <a:r>
              <a:rPr lang="en-US" sz="2000" dirty="0"/>
              <a:t> </a:t>
            </a:r>
            <a:r>
              <a:rPr lang="en-US" sz="2000" dirty="0" err="1"/>
              <a:t>cải</a:t>
            </a:r>
            <a:r>
              <a:rPr lang="en-US" sz="2000" dirty="0"/>
              <a:t> </a:t>
            </a:r>
            <a:r>
              <a:rPr lang="en-US" sz="2000" dirty="0" err="1"/>
              <a:t>tiến</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p:sp>
        <p:nvSpPr>
          <p:cNvPr id="6" name="Title 1">
            <a:extLst>
              <a:ext uri="{FF2B5EF4-FFF2-40B4-BE49-F238E27FC236}">
                <a16:creationId xmlns:a16="http://schemas.microsoft.com/office/drawing/2014/main" id="{4F1B5F63-2BDF-5D43-B9D2-7B6591243983}"/>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42/48</a:t>
            </a:r>
          </a:p>
        </p:txBody>
      </p:sp>
    </p:spTree>
    <p:extLst>
      <p:ext uri="{BB962C8B-B14F-4D97-AF65-F5344CB8AC3E}">
        <p14:creationId xmlns:p14="http://schemas.microsoft.com/office/powerpoint/2010/main" val="1301108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7D1C-49FC-4997-96B1-A536224223CF}"/>
              </a:ext>
            </a:extLst>
          </p:cNvPr>
          <p:cNvSpPr>
            <a:spLocks noGrp="1"/>
          </p:cNvSpPr>
          <p:nvPr>
            <p:ph type="title"/>
          </p:nvPr>
        </p:nvSpPr>
        <p:spPr/>
        <p:txBody>
          <a:bodyPr/>
          <a:lstStyle/>
          <a:p>
            <a:r>
              <a:rPr lang="vi-VN" dirty="0"/>
              <a:t>Hệ mật mã Rabin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935E9E-6202-4789-97D7-482323426639}"/>
                  </a:ext>
                </a:extLst>
              </p:cNvPr>
              <p:cNvSpPr>
                <a:spLocks noGrp="1"/>
              </p:cNvSpPr>
              <p:nvPr>
                <p:ph sz="half" idx="1"/>
              </p:nvPr>
            </p:nvSpPr>
            <p:spPr>
              <a:xfrm>
                <a:off x="235076" y="976820"/>
                <a:ext cx="8673846" cy="6386938"/>
              </a:xfrm>
            </p:spPr>
            <p:txBody>
              <a:bodyPr/>
              <a:lstStyle/>
              <a:p>
                <a:pPr marL="457200" indent="-457200">
                  <a:buFont typeface="+mj-lt"/>
                  <a:buAutoNum type="arabicPeriod" startAt="4"/>
                </a:pPr>
                <a:r>
                  <a:rPr lang="vi-VN" sz="2000" b="1" dirty="0">
                    <a:solidFill>
                      <a:srgbClr val="FF0000"/>
                    </a:solidFill>
                    <a:latin typeface="+mn-lt"/>
                  </a:rPr>
                  <a:t>So sánh các sơ đồ cải tiến</a:t>
                </a:r>
              </a:p>
              <a:p>
                <a:pPr lvl="1"/>
                <a:r>
                  <a:rPr lang="vi-VN" sz="1600" dirty="0">
                    <a:latin typeface="+mn-lt"/>
                  </a:rPr>
                  <a:t>Độ phức tạp tính toán </a:t>
                </a:r>
              </a:p>
              <a:p>
                <a:pPr marL="914400" lvl="2" indent="0">
                  <a:buNone/>
                </a:pPr>
                <a:r>
                  <a:rPr lang="vi-VN" sz="1600" dirty="0">
                    <a:latin typeface="+mn-lt"/>
                  </a:rPr>
                  <a:t>Độ phức tạp tính toán của thuật toán mã hóa trong cả 3 sơ đồ cải tiến trên là tương đương vì đều cần phải tính </a:t>
                </a:r>
                <a:r>
                  <a:rPr lang="vi-VN" sz="1600" dirty="0"/>
                  <a:t>J(</a:t>
                </a:r>
                <a14:m>
                  <m:oMath xmlns:m="http://schemas.openxmlformats.org/officeDocument/2006/math">
                    <m:f>
                      <m:fPr>
                        <m:ctrlPr>
                          <a:rPr lang="vi-VN" sz="1600" i="1" smtClean="0">
                            <a:latin typeface="Cambria Math" panose="02040503050406030204" pitchFamily="18" charset="0"/>
                          </a:rPr>
                        </m:ctrlPr>
                      </m:fPr>
                      <m:num>
                        <m:r>
                          <a:rPr lang="vi-VN" sz="1600" b="0" i="1" smtClean="0">
                            <a:latin typeface="Cambria Math" panose="02040503050406030204" pitchFamily="18" charset="0"/>
                          </a:rPr>
                          <m:t>𝑀</m:t>
                        </m:r>
                      </m:num>
                      <m:den>
                        <m:r>
                          <a:rPr lang="vi-VN" sz="1600" b="0" i="1" smtClean="0">
                            <a:latin typeface="Cambria Math" panose="02040503050406030204" pitchFamily="18" charset="0"/>
                          </a:rPr>
                          <m:t>𝑁</m:t>
                        </m:r>
                      </m:den>
                    </m:f>
                  </m:oMath>
                </a14:m>
                <a:r>
                  <a:rPr lang="vi-VN" sz="1600" dirty="0"/>
                  <a:t>) và M</a:t>
                </a:r>
                <a:r>
                  <a:rPr lang="vi-VN" sz="1600" baseline="30000" dirty="0"/>
                  <a:t>2</a:t>
                </a:r>
                <a:r>
                  <a:rPr lang="vi-VN" sz="1600" dirty="0"/>
                  <a:t> mod N</a:t>
                </a:r>
              </a:p>
              <a:p>
                <a:pPr marL="914400" lvl="2" indent="0">
                  <a:buNone/>
                </a:pPr>
                <a:r>
                  <a:rPr lang="vi-VN" sz="1600" dirty="0">
                    <a:latin typeface="+mn-lt"/>
                  </a:rPr>
                  <a:t>Độ phức tạp giải mã :</a:t>
                </a:r>
              </a:p>
              <a:p>
                <a:pPr marL="914400" lvl="2" indent="0">
                  <a:buNone/>
                </a:pPr>
                <a:endParaRPr lang="vi-VN" sz="1600" dirty="0">
                  <a:latin typeface="+mn-lt"/>
                </a:endParaRPr>
              </a:p>
              <a:p>
                <a:pPr marL="914400" lvl="2" indent="0">
                  <a:buNone/>
                </a:pPr>
                <a:endParaRPr lang="vi-VN" sz="1600" dirty="0">
                  <a:latin typeface="+mn-lt"/>
                </a:endParaRPr>
              </a:p>
              <a:p>
                <a:pPr marL="914400" lvl="2" indent="0">
                  <a:buNone/>
                </a:pPr>
                <a:endParaRPr lang="vi-VN" sz="1600" dirty="0">
                  <a:latin typeface="+mn-lt"/>
                </a:endParaRPr>
              </a:p>
              <a:p>
                <a:pPr marL="914400" lvl="2" indent="0">
                  <a:buNone/>
                </a:pPr>
                <a:endParaRPr lang="vi-VN" sz="1600" dirty="0">
                  <a:latin typeface="+mn-lt"/>
                </a:endParaRPr>
              </a:p>
              <a:p>
                <a:pPr marL="914400" lvl="2" indent="0">
                  <a:buNone/>
                </a:pPr>
                <a:endParaRPr lang="vi-VN" sz="1600" dirty="0">
                  <a:latin typeface="+mn-lt"/>
                </a:endParaRPr>
              </a:p>
              <a:p>
                <a:pPr marL="457200" lvl="1" indent="0">
                  <a:buNone/>
                </a:pPr>
                <a:endParaRPr lang="vi-VN" sz="1600" dirty="0">
                  <a:latin typeface="+mn-lt"/>
                </a:endParaRPr>
              </a:p>
              <a:p>
                <a:pPr lvl="1"/>
                <a:r>
                  <a:rPr lang="vi-VN" sz="1600" dirty="0">
                    <a:latin typeface="+mn-lt"/>
                  </a:rPr>
                  <a:t>Mức độ bảo mật</a:t>
                </a:r>
              </a:p>
              <a:p>
                <a:pPr marL="914400" lvl="2" indent="0">
                  <a:buNone/>
                </a:pPr>
                <a:r>
                  <a:rPr lang="vi-VN" sz="1600" dirty="0">
                    <a:latin typeface="+mn-lt"/>
                  </a:rPr>
                  <a:t>Cả 3 sơ đồ đều có khóa bí mật là 2 số nguyên tố p,q và khóa công khai N=p*q nên mức độ bảo mật của chúng chính là độ khó của bài toán phân tích một số ra thừa số nguyên tố.</a:t>
                </a:r>
              </a:p>
              <a:p>
                <a:pPr lvl="1"/>
                <a:r>
                  <a:rPr lang="vi-VN" sz="1600" dirty="0">
                    <a:latin typeface="+mn-lt"/>
                  </a:rPr>
                  <a:t>Phạm vi ứng dụng</a:t>
                </a:r>
              </a:p>
              <a:p>
                <a:pPr marL="457200" lvl="1" indent="0">
                  <a:buNone/>
                </a:pPr>
                <a:r>
                  <a:rPr lang="vi-VN" sz="1600" dirty="0">
                    <a:latin typeface="+mn-lt"/>
                  </a:rPr>
                  <a:t>	Trong 2 sơ đồ Shima và Chen-Tsu đều cần chọn </a:t>
                </a:r>
                <a:r>
                  <a:rPr lang="vi-VN" sz="1600" i="0" dirty="0">
                    <a:effectLst/>
                    <a:latin typeface="Arial" panose="020B0604020202020204" pitchFamily="34" charset="0"/>
                  </a:rPr>
                  <a:t>p=7(mod 8) và q=3(mod 8) ,cả 2 	dạng này đều là trường hợp riêng của dạng 3 (mod 4) nên có tập nhỏ hơn nhiều.</a:t>
                </a:r>
              </a:p>
              <a:p>
                <a:pPr marL="457200" lvl="1" indent="0">
                  <a:buNone/>
                </a:pPr>
                <a:r>
                  <a:rPr lang="vi-VN" sz="1600" dirty="0">
                    <a:latin typeface="Arial" panose="020B0604020202020204" pitchFamily="34" charset="0"/>
                  </a:rPr>
                  <a:t>	Sơ đồ THA sử dụng dạng 3(mod 4) nên phạm vi ứng dụng rộng hơn so với 2 sơ đồ 	trước.</a:t>
                </a:r>
                <a:endParaRPr lang="vi-VN" sz="1600" dirty="0">
                  <a:latin typeface="+mn-lt"/>
                </a:endParaRPr>
              </a:p>
              <a:p>
                <a:pPr marL="914400" lvl="2" indent="0">
                  <a:buNone/>
                </a:pPr>
                <a:endParaRPr lang="vi-VN" sz="1600" dirty="0">
                  <a:latin typeface="+mn-lt"/>
                </a:endParaRPr>
              </a:p>
              <a:p>
                <a:pPr marL="914400" lvl="2" indent="0">
                  <a:buNone/>
                </a:pPr>
                <a:endParaRPr lang="vi-VN" sz="1600" dirty="0">
                  <a:latin typeface="+mn-lt"/>
                </a:endParaRPr>
              </a:p>
              <a:p>
                <a:pPr marL="457200" lvl="1" indent="0">
                  <a:buNone/>
                </a:pPr>
                <a:r>
                  <a:rPr lang="vi-VN" sz="1600" dirty="0">
                    <a:latin typeface="+mn-lt"/>
                  </a:rPr>
                  <a:t>		</a:t>
                </a:r>
              </a:p>
            </p:txBody>
          </p:sp>
        </mc:Choice>
        <mc:Fallback xmlns="">
          <p:sp>
            <p:nvSpPr>
              <p:cNvPr id="3" name="Content Placeholder 2">
                <a:extLst>
                  <a:ext uri="{FF2B5EF4-FFF2-40B4-BE49-F238E27FC236}">
                    <a16:creationId xmlns:a16="http://schemas.microsoft.com/office/drawing/2014/main" id="{79935E9E-6202-4789-97D7-482323426639}"/>
                  </a:ext>
                </a:extLst>
              </p:cNvPr>
              <p:cNvSpPr>
                <a:spLocks noGrp="1" noRot="1" noChangeAspect="1" noMove="1" noResize="1" noEditPoints="1" noAdjustHandles="1" noChangeArrowheads="1" noChangeShapeType="1" noTextEdit="1"/>
              </p:cNvSpPr>
              <p:nvPr>
                <p:ph sz="half" idx="1"/>
              </p:nvPr>
            </p:nvSpPr>
            <p:spPr>
              <a:xfrm>
                <a:off x="235076" y="976820"/>
                <a:ext cx="8673846" cy="6386938"/>
              </a:xfrm>
              <a:blipFill>
                <a:blip r:embed="rId2"/>
                <a:stretch>
                  <a:fillRect l="-633" t="-859" r="-422"/>
                </a:stretch>
              </a:blipFill>
            </p:spPr>
            <p:txBody>
              <a:bodyPr/>
              <a:lstStyle/>
              <a:p>
                <a:r>
                  <a:rPr lang="vi-VN">
                    <a:noFill/>
                  </a:rPr>
                  <a:t> </a:t>
                </a:r>
              </a:p>
            </p:txBody>
          </p:sp>
        </mc:Fallback>
      </mc:AlternateContent>
      <p:sp>
        <p:nvSpPr>
          <p:cNvPr id="5" name="Title 3">
            <a:extLst>
              <a:ext uri="{FF2B5EF4-FFF2-40B4-BE49-F238E27FC236}">
                <a16:creationId xmlns:a16="http://schemas.microsoft.com/office/drawing/2014/main" id="{AA0C0821-301D-4E89-945C-80D79E3B3951}"/>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Sơ</a:t>
            </a:r>
            <a:r>
              <a:rPr lang="en-US" sz="2000" dirty="0"/>
              <a:t> </a:t>
            </a:r>
            <a:r>
              <a:rPr lang="en-US" sz="2000" dirty="0" err="1"/>
              <a:t>đồ</a:t>
            </a:r>
            <a:r>
              <a:rPr lang="en-US" sz="2000" dirty="0"/>
              <a:t> </a:t>
            </a:r>
            <a:r>
              <a:rPr lang="en-US" sz="2000" dirty="0" err="1"/>
              <a:t>cải</a:t>
            </a:r>
            <a:r>
              <a:rPr lang="en-US" sz="2000" dirty="0"/>
              <a:t> </a:t>
            </a:r>
            <a:r>
              <a:rPr lang="en-US" sz="2000" dirty="0" err="1"/>
              <a:t>tiến</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p:pic>
        <p:nvPicPr>
          <p:cNvPr id="6" name="Picture 5">
            <a:extLst>
              <a:ext uri="{FF2B5EF4-FFF2-40B4-BE49-F238E27FC236}">
                <a16:creationId xmlns:a16="http://schemas.microsoft.com/office/drawing/2014/main" id="{7967D35E-68FB-4C4F-A2CD-CFCDAAD23BC1}"/>
              </a:ext>
            </a:extLst>
          </p:cNvPr>
          <p:cNvPicPr>
            <a:picLocks noChangeAspect="1"/>
          </p:cNvPicPr>
          <p:nvPr/>
        </p:nvPicPr>
        <p:blipFill>
          <a:blip r:embed="rId3"/>
          <a:stretch>
            <a:fillRect/>
          </a:stretch>
        </p:blipFill>
        <p:spPr>
          <a:xfrm>
            <a:off x="2140490" y="2493854"/>
            <a:ext cx="4500008" cy="1586845"/>
          </a:xfrm>
          <a:prstGeom prst="rect">
            <a:avLst/>
          </a:prstGeom>
        </p:spPr>
      </p:pic>
      <p:sp>
        <p:nvSpPr>
          <p:cNvPr id="7" name="Title 1">
            <a:extLst>
              <a:ext uri="{FF2B5EF4-FFF2-40B4-BE49-F238E27FC236}">
                <a16:creationId xmlns:a16="http://schemas.microsoft.com/office/drawing/2014/main" id="{BAF3D032-2438-F144-B4A0-6D2C229AB294}"/>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43/48</a:t>
            </a:r>
          </a:p>
        </p:txBody>
      </p:sp>
    </p:spTree>
    <p:extLst>
      <p:ext uri="{BB962C8B-B14F-4D97-AF65-F5344CB8AC3E}">
        <p14:creationId xmlns:p14="http://schemas.microsoft.com/office/powerpoint/2010/main" val="1665144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Đặc điểm đặc trưng của hệ mã hoá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mj-lt"/>
                  <a:buAutoNum type="arabicPeriod"/>
                </a:pPr>
                <a:r>
                  <a:rPr lang="en-US" sz="1800" dirty="0">
                    <a:solidFill>
                      <a:srgbClr val="FF0000"/>
                    </a:solidFill>
                    <a:cs typeface="Arial" panose="020B0604020202020204" pitchFamily="34" charset="0"/>
                  </a:rPr>
                  <a:t>Tính an toàn của </a:t>
                </a:r>
                <a:r>
                  <a:rPr lang="en-US" sz="1800" dirty="0" err="1">
                    <a:solidFill>
                      <a:srgbClr val="FF0000"/>
                    </a:solidFill>
                    <a:cs typeface="Arial" panose="020B0604020202020204" pitchFamily="34" charset="0"/>
                  </a:rPr>
                  <a:t>hệ</a:t>
                </a:r>
                <a:r>
                  <a:rPr lang="en-US" sz="1800" dirty="0">
                    <a:solidFill>
                      <a:srgbClr val="FF0000"/>
                    </a:solidFill>
                    <a:cs typeface="Arial" panose="020B0604020202020204" pitchFamily="34" charset="0"/>
                  </a:rPr>
                  <a:t> </a:t>
                </a:r>
                <a:r>
                  <a:rPr lang="en-US" sz="1800" dirty="0" err="1">
                    <a:solidFill>
                      <a:srgbClr val="FF0000"/>
                    </a:solidFill>
                    <a:cs typeface="Arial" panose="020B0604020202020204" pitchFamily="34" charset="0"/>
                  </a:rPr>
                  <a:t>mã</a:t>
                </a:r>
              </a:p>
              <a:p>
                <a:pPr marL="342900" indent="-342900">
                  <a:lnSpc>
                    <a:spcPct val="100000"/>
                  </a:lnSpc>
                  <a:buSzPct val="105000"/>
                  <a:buFont typeface="+mj-lt"/>
                  <a:buAutoNum type="alphaLcPeriod"/>
                </a:pPr>
                <a:r>
                  <a:rPr lang="vi-VN" sz="1800" b="0" dirty="0">
                    <a:solidFill>
                      <a:schemeClr val="tx1"/>
                    </a:solidFill>
                  </a:rPr>
                  <a:t>Một </a:t>
                </a:r>
                <a:r>
                  <a:rPr lang="vi-VN" sz="1800" b="0" dirty="0" err="1">
                    <a:solidFill>
                      <a:schemeClr val="tx1"/>
                    </a:solidFill>
                  </a:rPr>
                  <a:t>người</a:t>
                </a:r>
                <a:r>
                  <a:rPr lang="vi-VN" sz="1800" b="0" dirty="0">
                    <a:solidFill>
                      <a:schemeClr val="tx1"/>
                    </a:solidFill>
                  </a:rPr>
                  <a:t> tấn </a:t>
                </a:r>
                <a:r>
                  <a:rPr lang="vi-VN" sz="1800" b="0" dirty="0" err="1">
                    <a:solidFill>
                      <a:schemeClr val="tx1"/>
                    </a:solidFill>
                  </a:rPr>
                  <a:t>công</a:t>
                </a:r>
                <a:r>
                  <a:rPr lang="vi-VN" sz="1800" b="0" dirty="0">
                    <a:solidFill>
                      <a:schemeClr val="tx1"/>
                    </a:solidFill>
                  </a:rPr>
                  <a:t> bị động cần phục hồi bản rõ m từ bản mã c. </a:t>
                </a:r>
                <a:r>
                  <a:rPr lang="vi-VN" sz="1800" b="0" dirty="0" err="1">
                    <a:solidFill>
                      <a:schemeClr val="tx1"/>
                    </a:solidFill>
                  </a:rPr>
                  <a:t>Đây</a:t>
                </a:r>
                <a:r>
                  <a:rPr lang="vi-VN" sz="1800" b="0" dirty="0">
                    <a:solidFill>
                      <a:schemeClr val="tx1"/>
                    </a:solidFill>
                  </a:rPr>
                  <a:t> chính là giải toán </a:t>
                </a:r>
                <a:r>
                  <a:rPr lang="vi-VN" sz="1800" b="0" dirty="0" err="1">
                    <a:solidFill>
                      <a:schemeClr val="tx1"/>
                    </a:solidFill>
                  </a:rPr>
                  <a:t>căn</a:t>
                </a:r>
                <a:r>
                  <a:rPr lang="vi-VN" sz="1800" b="0" dirty="0">
                    <a:solidFill>
                      <a:schemeClr val="tx1"/>
                    </a:solidFill>
                  </a:rPr>
                  <a:t> </a:t>
                </a:r>
                <a:r>
                  <a:rPr lang="vi-VN" sz="1800" b="0" dirty="0" err="1">
                    <a:solidFill>
                      <a:schemeClr val="tx1"/>
                    </a:solidFill>
                  </a:rPr>
                  <a:t>bậc</a:t>
                </a:r>
                <a:r>
                  <a:rPr lang="vi-VN" sz="1800" b="0" dirty="0">
                    <a:solidFill>
                      <a:schemeClr val="tx1"/>
                    </a:solidFill>
                  </a:rPr>
                  <a:t> 2 ở </a:t>
                </a:r>
                <a:r>
                  <a:rPr lang="vi-VN" sz="1800" b="0" dirty="0" err="1">
                    <a:solidFill>
                      <a:schemeClr val="tx1"/>
                    </a:solidFill>
                  </a:rPr>
                  <a:t>trên</a:t>
                </a:r>
                <a:r>
                  <a:rPr lang="vi-VN" sz="1800" b="0" dirty="0">
                    <a:solidFill>
                      <a:schemeClr val="tx1"/>
                    </a:solidFill>
                  </a:rPr>
                  <a:t>. Vấn đề </a:t>
                </a:r>
                <a:r>
                  <a:rPr lang="vi-VN" sz="1800" b="0" dirty="0" err="1">
                    <a:solidFill>
                      <a:schemeClr val="tx1"/>
                    </a:solidFill>
                  </a:rPr>
                  <a:t>phân</a:t>
                </a:r>
                <a:r>
                  <a:rPr lang="vi-VN" sz="1800" b="0" dirty="0">
                    <a:solidFill>
                      <a:schemeClr val="tx1"/>
                    </a:solidFill>
                  </a:rPr>
                  <a:t> tích ra thừa số n và tính </a:t>
                </a:r>
                <a:r>
                  <a:rPr lang="vi-VN" sz="1800" b="0" dirty="0" err="1">
                    <a:solidFill>
                      <a:schemeClr val="tx1"/>
                    </a:solidFill>
                  </a:rPr>
                  <a:t>căn</a:t>
                </a:r>
                <a:r>
                  <a:rPr lang="vi-VN" sz="1800" b="0" dirty="0">
                    <a:solidFill>
                      <a:schemeClr val="tx1"/>
                    </a:solidFill>
                  </a:rPr>
                  <a:t> </a:t>
                </a:r>
                <a:r>
                  <a:rPr lang="vi-VN" sz="1800" b="0" dirty="0" err="1">
                    <a:solidFill>
                      <a:schemeClr val="tx1"/>
                    </a:solidFill>
                  </a:rPr>
                  <a:t>bặc</a:t>
                </a:r>
                <a:r>
                  <a:rPr lang="vi-VN" sz="1800" b="0" dirty="0">
                    <a:solidFill>
                      <a:schemeClr val="tx1"/>
                    </a:solidFill>
                  </a:rPr>
                  <a:t> 2 theo </a:t>
                </a:r>
                <a:r>
                  <a:rPr lang="vi-VN" sz="1800" b="0" dirty="0" err="1">
                    <a:solidFill>
                      <a:schemeClr val="tx1"/>
                    </a:solidFill>
                  </a:rPr>
                  <a:t>module</a:t>
                </a:r>
                <a:r>
                  <a:rPr lang="vi-VN" sz="1800" b="0" dirty="0">
                    <a:solidFill>
                      <a:schemeClr val="tx1"/>
                    </a:solidFill>
                  </a:rPr>
                  <a:t> n là </a:t>
                </a:r>
                <a:r>
                  <a:rPr lang="vi-VN" sz="1800" b="0" dirty="0" err="1">
                    <a:solidFill>
                      <a:schemeClr val="tx1"/>
                    </a:solidFill>
                  </a:rPr>
                  <a:t>tương</a:t>
                </a:r>
                <a:r>
                  <a:rPr lang="vi-VN" sz="1800" b="0" dirty="0">
                    <a:solidFill>
                      <a:schemeClr val="tx1"/>
                    </a:solidFill>
                  </a:rPr>
                  <a:t> </a:t>
                </a:r>
                <a:r>
                  <a:rPr lang="vi-VN" sz="1800" b="0" dirty="0" err="1">
                    <a:solidFill>
                      <a:schemeClr val="tx1"/>
                    </a:solidFill>
                  </a:rPr>
                  <a:t>đương</a:t>
                </a:r>
                <a:r>
                  <a:rPr lang="vi-VN" sz="1800" b="0" dirty="0">
                    <a:solidFill>
                      <a:schemeClr val="tx1"/>
                    </a:solidFill>
                  </a:rPr>
                  <a:t> về mặt tính toán. Vì </a:t>
                </a:r>
                <a:r>
                  <a:rPr lang="vi-VN" sz="1800" b="0" dirty="0" err="1">
                    <a:solidFill>
                      <a:schemeClr val="tx1"/>
                    </a:solidFill>
                  </a:rPr>
                  <a:t>vậy</a:t>
                </a:r>
                <a:r>
                  <a:rPr lang="vi-VN" sz="1800" b="0" dirty="0">
                    <a:solidFill>
                      <a:schemeClr val="tx1"/>
                    </a:solidFill>
                  </a:rPr>
                  <a:t> giải sử việc </a:t>
                </a:r>
                <a:r>
                  <a:rPr lang="vi-VN" sz="1800" b="0" dirty="0" err="1">
                    <a:solidFill>
                      <a:schemeClr val="tx1"/>
                    </a:solidFill>
                  </a:rPr>
                  <a:t>phân</a:t>
                </a:r>
                <a:r>
                  <a:rPr lang="vi-VN" sz="1800" b="0" dirty="0">
                    <a:solidFill>
                      <a:schemeClr val="tx1"/>
                    </a:solidFill>
                  </a:rPr>
                  <a:t> tích ra thừa số số n là khó về mặt tính toán thì </a:t>
                </a:r>
                <a:r>
                  <a:rPr lang="vi-VN" sz="1800" b="0" dirty="0" err="1">
                    <a:solidFill>
                      <a:schemeClr val="tx1"/>
                    </a:solidFill>
                  </a:rPr>
                  <a:t>lược</a:t>
                </a:r>
                <a:r>
                  <a:rPr lang="vi-VN" sz="1800" b="0" dirty="0">
                    <a:solidFill>
                      <a:schemeClr val="tx1"/>
                    </a:solidFill>
                  </a:rPr>
                  <a:t> đồ mã hóa </a:t>
                </a:r>
                <a:r>
                  <a:rPr lang="vi-VN" sz="1800" b="0" dirty="0" err="1">
                    <a:solidFill>
                      <a:schemeClr val="tx1"/>
                    </a:solidFill>
                  </a:rPr>
                  <a:t>công</a:t>
                </a:r>
                <a:r>
                  <a:rPr lang="vi-VN" sz="1800" b="0" dirty="0">
                    <a:solidFill>
                      <a:schemeClr val="tx1"/>
                    </a:solidFill>
                  </a:rPr>
                  <a:t> khai </a:t>
                </a:r>
                <a:r>
                  <a:rPr lang="vi-VN" sz="1800" b="0" dirty="0" err="1">
                    <a:solidFill>
                      <a:schemeClr val="tx1"/>
                    </a:solidFill>
                  </a:rPr>
                  <a:t>Rabin</a:t>
                </a:r>
                <a:r>
                  <a:rPr lang="vi-VN" sz="1800" b="0" dirty="0">
                    <a:solidFill>
                      <a:schemeClr val="tx1"/>
                    </a:solidFill>
                  </a:rPr>
                  <a:t> </a:t>
                </a:r>
                <a:r>
                  <a:rPr lang="vi-VN" sz="1800" b="0" dirty="0" err="1">
                    <a:solidFill>
                      <a:schemeClr val="tx1"/>
                    </a:solidFill>
                  </a:rPr>
                  <a:t>được</a:t>
                </a:r>
                <a:r>
                  <a:rPr lang="vi-VN" sz="1800" b="0" dirty="0">
                    <a:solidFill>
                      <a:schemeClr val="tx1"/>
                    </a:solidFill>
                  </a:rPr>
                  <a:t> chứng minh là an toàn đối với một </a:t>
                </a:r>
                <a:r>
                  <a:rPr lang="vi-VN" sz="1800" b="0" dirty="0" err="1">
                    <a:solidFill>
                      <a:schemeClr val="tx1"/>
                    </a:solidFill>
                  </a:rPr>
                  <a:t>người</a:t>
                </a:r>
                <a:r>
                  <a:rPr lang="vi-VN" sz="1800" b="0" dirty="0">
                    <a:solidFill>
                      <a:schemeClr val="tx1"/>
                    </a:solidFill>
                  </a:rPr>
                  <a:t> tấn </a:t>
                </a:r>
                <a:r>
                  <a:rPr lang="vi-VN" sz="1800" b="0" dirty="0" err="1">
                    <a:solidFill>
                      <a:schemeClr val="tx1"/>
                    </a:solidFill>
                  </a:rPr>
                  <a:t>công</a:t>
                </a:r>
                <a:r>
                  <a:rPr lang="vi-VN" sz="1800" b="0" dirty="0">
                    <a:solidFill>
                      <a:schemeClr val="tx1"/>
                    </a:solidFill>
                  </a:rPr>
                  <a:t> bị động. </a:t>
                </a:r>
              </a:p>
              <a:p>
                <a:pPr marL="342900" indent="-342900" algn="just">
                  <a:buFont typeface="+mj-lt"/>
                  <a:buAutoNum type="alphaLcPeriod"/>
                </a:pPr>
                <a:r>
                  <a:rPr lang="vi-VN" sz="1800" b="0" dirty="0">
                    <a:solidFill>
                      <a:schemeClr val="tx1"/>
                    </a:solidFill>
                  </a:rPr>
                  <a:t>Trong khi </a:t>
                </a:r>
                <a:r>
                  <a:rPr lang="vi-VN" sz="1800" b="0" dirty="0" err="1">
                    <a:solidFill>
                      <a:schemeClr val="tx1"/>
                    </a:solidFill>
                  </a:rPr>
                  <a:t>được</a:t>
                </a:r>
                <a:r>
                  <a:rPr lang="vi-VN" sz="1800" b="0" dirty="0">
                    <a:solidFill>
                      <a:schemeClr val="tx1"/>
                    </a:solidFill>
                  </a:rPr>
                  <a:t> chứng minh là an toàn đối với một </a:t>
                </a:r>
                <a:r>
                  <a:rPr lang="vi-VN" sz="1800" b="0" dirty="0" err="1">
                    <a:solidFill>
                      <a:schemeClr val="tx1"/>
                    </a:solidFill>
                  </a:rPr>
                  <a:t>người</a:t>
                </a:r>
                <a:r>
                  <a:rPr lang="vi-VN" sz="1800" b="0" dirty="0">
                    <a:solidFill>
                      <a:schemeClr val="tx1"/>
                    </a:solidFill>
                  </a:rPr>
                  <a:t> tấn </a:t>
                </a:r>
                <a:r>
                  <a:rPr lang="vi-VN" sz="1800" b="0" dirty="0" err="1">
                    <a:solidFill>
                      <a:schemeClr val="tx1"/>
                    </a:solidFill>
                  </a:rPr>
                  <a:t>công</a:t>
                </a:r>
                <a:r>
                  <a:rPr lang="vi-VN" sz="1800" b="0" dirty="0">
                    <a:solidFill>
                      <a:schemeClr val="tx1"/>
                    </a:solidFill>
                  </a:rPr>
                  <a:t> bị động, </a:t>
                </a:r>
                <a:r>
                  <a:rPr lang="vi-VN" sz="1800" b="0" dirty="0" err="1">
                    <a:solidFill>
                      <a:schemeClr val="tx1"/>
                    </a:solidFill>
                  </a:rPr>
                  <a:t>lược</a:t>
                </a:r>
                <a:r>
                  <a:rPr lang="vi-VN" sz="1800" b="0" dirty="0">
                    <a:solidFill>
                      <a:schemeClr val="tx1"/>
                    </a:solidFill>
                  </a:rPr>
                  <a:t> đồ mã hóa </a:t>
                </a:r>
                <a:r>
                  <a:rPr lang="vi-VN" sz="1800" b="0" dirty="0" err="1">
                    <a:solidFill>
                      <a:schemeClr val="tx1"/>
                    </a:solidFill>
                  </a:rPr>
                  <a:t>công</a:t>
                </a:r>
                <a:r>
                  <a:rPr lang="vi-VN" sz="1800" b="0" dirty="0">
                    <a:solidFill>
                      <a:schemeClr val="tx1"/>
                    </a:solidFill>
                  </a:rPr>
                  <a:t> khai </a:t>
                </a:r>
                <a:r>
                  <a:rPr lang="vi-VN" sz="1800" b="0" dirty="0" err="1">
                    <a:solidFill>
                      <a:schemeClr val="tx1"/>
                    </a:solidFill>
                  </a:rPr>
                  <a:t>Rabin</a:t>
                </a:r>
                <a:r>
                  <a:rPr lang="vi-VN" sz="1800" b="0" dirty="0">
                    <a:solidFill>
                      <a:schemeClr val="tx1"/>
                    </a:solidFill>
                  </a:rPr>
                  <a:t> lại </a:t>
                </a:r>
                <a:r>
                  <a:rPr lang="vi-VN" sz="1800" b="0" dirty="0" err="1">
                    <a:solidFill>
                      <a:schemeClr val="tx1"/>
                    </a:solidFill>
                  </a:rPr>
                  <a:t>không</a:t>
                </a:r>
                <a:r>
                  <a:rPr lang="vi-VN" sz="1800" b="0" dirty="0">
                    <a:solidFill>
                      <a:schemeClr val="tx1"/>
                    </a:solidFill>
                  </a:rPr>
                  <a:t> chống nổi một cuộc tấn </a:t>
                </a:r>
                <a:r>
                  <a:rPr lang="vi-VN" sz="1800" b="0" dirty="0" err="1">
                    <a:solidFill>
                      <a:schemeClr val="tx1"/>
                    </a:solidFill>
                  </a:rPr>
                  <a:t>công</a:t>
                </a:r>
                <a:r>
                  <a:rPr lang="vi-VN" sz="1800" b="0" dirty="0">
                    <a:solidFill>
                      <a:schemeClr val="tx1"/>
                    </a:solidFill>
                  </a:rPr>
                  <a:t> bản mã lựa chọn. Một cuộc tấn </a:t>
                </a:r>
                <a:r>
                  <a:rPr lang="vi-VN" sz="1800" b="0" dirty="0" err="1">
                    <a:solidFill>
                      <a:schemeClr val="tx1"/>
                    </a:solidFill>
                  </a:rPr>
                  <a:t>công</a:t>
                </a:r>
                <a:r>
                  <a:rPr lang="vi-VN" sz="1800" b="0" dirty="0">
                    <a:solidFill>
                      <a:schemeClr val="tx1"/>
                    </a:solidFill>
                  </a:rPr>
                  <a:t> như </a:t>
                </a:r>
                <a:r>
                  <a:rPr lang="vi-VN" sz="1800" b="0" dirty="0" err="1">
                    <a:solidFill>
                      <a:schemeClr val="tx1"/>
                    </a:solidFill>
                  </a:rPr>
                  <a:t>vậy</a:t>
                </a:r>
                <a:r>
                  <a:rPr lang="vi-VN" sz="1800" b="0" dirty="0">
                    <a:solidFill>
                      <a:schemeClr val="tx1"/>
                    </a:solidFill>
                  </a:rPr>
                  <a:t> có thê mô tả như sau: </a:t>
                </a:r>
                <a:r>
                  <a:rPr lang="vi-VN" sz="1800" b="0" dirty="0" err="1">
                    <a:solidFill>
                      <a:schemeClr val="tx1"/>
                    </a:solidFill>
                  </a:rPr>
                  <a:t>Người</a:t>
                </a:r>
                <a:r>
                  <a:rPr lang="vi-VN" sz="1800" b="0" dirty="0">
                    <a:solidFill>
                      <a:schemeClr val="tx1"/>
                    </a:solidFill>
                  </a:rPr>
                  <a:t> tấn </a:t>
                </a:r>
                <a:r>
                  <a:rPr lang="vi-VN" sz="1800" b="0" dirty="0" err="1">
                    <a:solidFill>
                      <a:schemeClr val="tx1"/>
                    </a:solidFill>
                  </a:rPr>
                  <a:t>công</a:t>
                </a:r>
                <a:r>
                  <a:rPr lang="vi-VN" sz="1800" b="0" dirty="0">
                    <a:solidFill>
                      <a:schemeClr val="tx1"/>
                    </a:solidFill>
                  </a:rPr>
                  <a:t> chọn 1 số </a:t>
                </a:r>
                <a:r>
                  <a:rPr lang="vi-VN" sz="1800" b="0" dirty="0" err="1">
                    <a:solidFill>
                      <a:schemeClr val="tx1"/>
                    </a:solidFill>
                  </a:rPr>
                  <a:t>nguyên</a:t>
                </a:r>
                <a:r>
                  <a:rPr lang="vi-VN" sz="1800" b="0" dirty="0">
                    <a:solidFill>
                      <a:schemeClr val="tx1"/>
                    </a:solidFill>
                  </a:rPr>
                  <a:t> m∈</a:t>
                </a:r>
                <a:r>
                  <a:rPr lang="en-US" sz="1800" b="0" dirty="0">
                    <a:solidFill>
                      <a:schemeClr val="tx1"/>
                    </a:solidFill>
                  </a:rPr>
                  <a:t> </a:t>
                </a:r>
                <a:r>
                  <a:rPr lang="vi-VN" sz="1800" b="0" dirty="0">
                    <a:solidFill>
                      <a:schemeClr val="tx1"/>
                    </a:solidFill>
                  </a:rPr>
                  <a:t>Z*n và tính c = </a:t>
                </a:r>
                <a:r>
                  <a:rPr lang="en-US" sz="1800" b="0" dirty="0">
                    <a:solidFill>
                      <a:schemeClr val="tx1"/>
                    </a:solidFill>
                  </a:rPr>
                  <a:t>m</a:t>
                </a:r>
                <a:r>
                  <a:rPr lang="en-US" sz="1800" b="0" baseline="30000" dirty="0">
                    <a:solidFill>
                      <a:schemeClr val="tx1"/>
                    </a:solidFill>
                  </a:rPr>
                  <a:t>2</a:t>
                </a:r>
                <a:r>
                  <a:rPr lang="en-US" sz="1800" b="0" dirty="0">
                    <a:solidFill>
                      <a:schemeClr val="tx1"/>
                    </a:solidFill>
                  </a:rPr>
                  <a:t> </a:t>
                </a:r>
                <a:r>
                  <a:rPr lang="vi-VN" sz="1800" b="0" dirty="0" err="1">
                    <a:solidFill>
                      <a:schemeClr val="tx1"/>
                    </a:solidFill>
                  </a:rPr>
                  <a:t>mod</a:t>
                </a:r>
                <a:r>
                  <a:rPr lang="vi-VN" sz="1800" b="0" dirty="0">
                    <a:solidFill>
                      <a:schemeClr val="tx1"/>
                    </a:solidFill>
                  </a:rPr>
                  <a:t> n. </a:t>
                </a:r>
                <a:r>
                  <a:rPr lang="vi-VN" sz="1800" b="0" dirty="0" err="1">
                    <a:solidFill>
                      <a:schemeClr val="tx1"/>
                    </a:solidFill>
                  </a:rPr>
                  <a:t>Người</a:t>
                </a:r>
                <a:r>
                  <a:rPr lang="vi-VN" sz="1800" b="0" dirty="0">
                    <a:solidFill>
                      <a:schemeClr val="tx1"/>
                    </a:solidFill>
                  </a:rPr>
                  <a:t> tấn </a:t>
                </a:r>
                <a:r>
                  <a:rPr lang="vi-VN" sz="1800" b="0" dirty="0" err="1">
                    <a:solidFill>
                      <a:schemeClr val="tx1"/>
                    </a:solidFill>
                  </a:rPr>
                  <a:t>công</a:t>
                </a:r>
                <a:r>
                  <a:rPr lang="vi-VN" sz="1800" b="0" dirty="0">
                    <a:solidFill>
                      <a:schemeClr val="tx1"/>
                    </a:solidFill>
                  </a:rPr>
                  <a:t> sau đó </a:t>
                </a:r>
                <a:r>
                  <a:rPr lang="vi-VN" sz="1800" b="0" dirty="0" err="1">
                    <a:solidFill>
                      <a:schemeClr val="tx1"/>
                    </a:solidFill>
                  </a:rPr>
                  <a:t>đưa</a:t>
                </a:r>
                <a:r>
                  <a:rPr lang="vi-VN" sz="1800" b="0" dirty="0">
                    <a:solidFill>
                      <a:schemeClr val="tx1"/>
                    </a:solidFill>
                  </a:rPr>
                  <a:t> c đến máy giải mã của A, giải mã c và trả lại một bản rõ y nào đó. Vì A </a:t>
                </a:r>
                <a:r>
                  <a:rPr lang="vi-VN" sz="1800" b="0" dirty="0" err="1">
                    <a:solidFill>
                      <a:schemeClr val="tx1"/>
                    </a:solidFill>
                  </a:rPr>
                  <a:t>không</a:t>
                </a:r>
                <a:r>
                  <a:rPr lang="vi-VN" sz="1800" b="0" dirty="0">
                    <a:solidFill>
                      <a:schemeClr val="tx1"/>
                    </a:solidFill>
                  </a:rPr>
                  <a:t> biết m, và m </a:t>
                </a:r>
                <a:r>
                  <a:rPr lang="vi-VN" sz="1800" b="0" dirty="0" err="1">
                    <a:solidFill>
                      <a:schemeClr val="tx1"/>
                    </a:solidFill>
                  </a:rPr>
                  <a:t>được</a:t>
                </a:r>
                <a:r>
                  <a:rPr lang="vi-VN" sz="1800" b="0" dirty="0">
                    <a:solidFill>
                      <a:schemeClr val="tx1"/>
                    </a:solidFill>
                  </a:rPr>
                  <a:t> chọn ngẫu </a:t>
                </a:r>
                <a:r>
                  <a:rPr lang="vi-VN" sz="1800" b="0" dirty="0" err="1">
                    <a:solidFill>
                      <a:schemeClr val="tx1"/>
                    </a:solidFill>
                  </a:rPr>
                  <a:t>nhiên</a:t>
                </a:r>
                <a:r>
                  <a:rPr lang="vi-VN" sz="1800" b="0" dirty="0">
                    <a:solidFill>
                      <a:schemeClr val="tx1"/>
                    </a:solidFill>
                  </a:rPr>
                  <a:t>, bản rõ y </a:t>
                </a:r>
                <a:r>
                  <a:rPr lang="vi-VN" sz="1800" b="0" dirty="0" err="1">
                    <a:solidFill>
                      <a:schemeClr val="tx1"/>
                    </a:solidFill>
                  </a:rPr>
                  <a:t>không</a:t>
                </a:r>
                <a:r>
                  <a:rPr lang="vi-VN" sz="1800" b="0" dirty="0">
                    <a:solidFill>
                      <a:schemeClr val="tx1"/>
                    </a:solidFill>
                  </a:rPr>
                  <a:t> nhất thiết phải giống hệt m. Với khả </a:t>
                </a:r>
                <a:r>
                  <a:rPr lang="vi-VN" sz="1800" b="0" dirty="0" err="1">
                    <a:solidFill>
                      <a:schemeClr val="tx1"/>
                    </a:solidFill>
                  </a:rPr>
                  <a:t>năng</a:t>
                </a:r>
                <a:r>
                  <a:rPr lang="vi-VN" sz="1800" b="0" dirty="0">
                    <a:solidFill>
                      <a:schemeClr val="tx1"/>
                    </a:solidFill>
                  </a:rPr>
                  <a:t> 1⁄2,</a:t>
                </a:r>
                <a:r>
                  <a:rPr lang="en-US" sz="1800" b="0" dirty="0">
                    <a:solidFill>
                      <a:schemeClr val="tx1"/>
                    </a:solidFill>
                  </a:rPr>
                  <a:t>   </a:t>
                </a:r>
                <a:r>
                  <a:rPr lang="vi-VN" sz="1800" b="0" dirty="0">
                    <a:solidFill>
                      <a:schemeClr val="tx1"/>
                    </a:solidFill>
                  </a:rPr>
                  <a:t> </a:t>
                </a:r>
                <a:r>
                  <a:rPr lang="en-US" sz="1800" b="0" dirty="0">
                    <a:solidFill>
                      <a:schemeClr val="tx1"/>
                    </a:solidFill>
                  </a:rPr>
                  <a:t>   </a:t>
                </a:r>
                <a:r>
                  <a:rPr lang="vi-VN" sz="1800" b="0" dirty="0">
                    <a:solidFill>
                      <a:schemeClr val="tx1"/>
                    </a:solidFill>
                  </a:rPr>
                  <a:t>y </a:t>
                </a:r>
                <a14:m>
                  <m:oMath xmlns:m="http://schemas.openxmlformats.org/officeDocument/2006/math">
                    <m:r>
                      <a:rPr lang="vi-VN" sz="1800" b="0" i="1">
                        <a:solidFill>
                          <a:schemeClr val="tx1"/>
                        </a:solidFill>
                        <a:latin typeface="Cambria Math" panose="02040503050406030204" pitchFamily="18" charset="0"/>
                        <a:ea typeface="Cambria Math" panose="02040503050406030204" pitchFamily="18" charset="0"/>
                      </a:rPr>
                      <m:t>≢</m:t>
                    </m:r>
                  </m:oMath>
                </a14:m>
                <a:r>
                  <a:rPr lang="vi-VN" sz="1800" b="0" dirty="0">
                    <a:solidFill>
                      <a:schemeClr val="tx1"/>
                    </a:solidFill>
                  </a:rPr>
                  <a:t> ± m </a:t>
                </a:r>
                <a:r>
                  <a:rPr lang="vi-VN" sz="1800" b="0" dirty="0" err="1">
                    <a:solidFill>
                      <a:schemeClr val="tx1"/>
                    </a:solidFill>
                  </a:rPr>
                  <a:t>mod</a:t>
                </a:r>
                <a:r>
                  <a:rPr lang="vi-VN" sz="1800" b="0" dirty="0">
                    <a:solidFill>
                      <a:schemeClr val="tx1"/>
                    </a:solidFill>
                  </a:rPr>
                  <a:t> n, khi đó </a:t>
                </a:r>
                <a:r>
                  <a:rPr lang="vi-VN" sz="1800" b="0" dirty="0" err="1">
                    <a:solidFill>
                      <a:schemeClr val="tx1"/>
                    </a:solidFill>
                  </a:rPr>
                  <a:t>gcd</a:t>
                </a:r>
                <a:r>
                  <a:rPr lang="vi-VN" sz="1800" b="0" dirty="0">
                    <a:solidFill>
                      <a:schemeClr val="tx1"/>
                    </a:solidFill>
                  </a:rPr>
                  <a:t>(m-y, n) là một trong các thừa số của n. Nếu y ≡ ±m </a:t>
                </a:r>
                <a:r>
                  <a:rPr lang="vi-VN" sz="1800" b="0" dirty="0" err="1">
                    <a:solidFill>
                      <a:schemeClr val="tx1"/>
                    </a:solidFill>
                  </a:rPr>
                  <a:t>mod</a:t>
                </a:r>
                <a:r>
                  <a:rPr lang="vi-VN" sz="1800" b="0" dirty="0">
                    <a:solidFill>
                      <a:schemeClr val="tx1"/>
                    </a:solidFill>
                  </a:rPr>
                  <a:t> n, </a:t>
                </a:r>
                <a:r>
                  <a:rPr lang="vi-VN" sz="1800" b="0" dirty="0" err="1">
                    <a:solidFill>
                      <a:schemeClr val="tx1"/>
                    </a:solidFill>
                  </a:rPr>
                  <a:t>người</a:t>
                </a:r>
                <a:r>
                  <a:rPr lang="vi-VN" sz="1800" b="0" dirty="0">
                    <a:solidFill>
                      <a:schemeClr val="tx1"/>
                    </a:solidFill>
                  </a:rPr>
                  <a:t> tấn </a:t>
                </a:r>
                <a:r>
                  <a:rPr lang="vi-VN" sz="1800" b="0" dirty="0" err="1">
                    <a:solidFill>
                      <a:schemeClr val="tx1"/>
                    </a:solidFill>
                  </a:rPr>
                  <a:t>công</a:t>
                </a:r>
                <a:r>
                  <a:rPr lang="vi-VN" sz="1800" b="0" dirty="0">
                    <a:solidFill>
                      <a:schemeClr val="tx1"/>
                    </a:solidFill>
                  </a:rPr>
                  <a:t> lại lặp lại với một số m </a:t>
                </a:r>
                <a:r>
                  <a:rPr lang="vi-VN" sz="1800" b="0">
                    <a:solidFill>
                      <a:schemeClr val="tx1"/>
                    </a:solidFill>
                  </a:rPr>
                  <a:t>mới.</a:t>
                </a:r>
                <a:endParaRPr lang="vi-VN" sz="1800" b="0" dirty="0">
                  <a:solidFill>
                    <a:schemeClr val="tx1"/>
                  </a:solidFill>
                </a:endParaRPr>
              </a:p>
              <a:p>
                <a:pPr marL="342900" indent="-342900">
                  <a:buFont typeface="+mj-lt"/>
                  <a:buAutoNum type="alphaLcPeriod"/>
                </a:pPr>
                <a:r>
                  <a:rPr lang="vi-VN" sz="1800" b="0" dirty="0" err="1">
                    <a:solidFill>
                      <a:schemeClr val="tx1"/>
                    </a:solidFill>
                  </a:rPr>
                  <a:t>Lược</a:t>
                </a:r>
                <a:r>
                  <a:rPr lang="vi-VN" sz="1800" b="0" dirty="0">
                    <a:solidFill>
                      <a:schemeClr val="tx1"/>
                    </a:solidFill>
                  </a:rPr>
                  <a:t> đồ mã hoá </a:t>
                </a:r>
                <a:r>
                  <a:rPr lang="vi-VN" sz="1800" b="0" dirty="0" err="1">
                    <a:solidFill>
                      <a:schemeClr val="tx1"/>
                    </a:solidFill>
                  </a:rPr>
                  <a:t>công</a:t>
                </a:r>
                <a:r>
                  <a:rPr lang="vi-VN" sz="1800" b="0" dirty="0">
                    <a:solidFill>
                      <a:schemeClr val="tx1"/>
                    </a:solidFill>
                  </a:rPr>
                  <a:t> khai </a:t>
                </a:r>
                <a:r>
                  <a:rPr lang="vi-VN" sz="1800" b="0" dirty="0" err="1">
                    <a:solidFill>
                      <a:schemeClr val="tx1"/>
                    </a:solidFill>
                  </a:rPr>
                  <a:t>Rabin</a:t>
                </a:r>
                <a:r>
                  <a:rPr lang="vi-VN" sz="1800" b="0" dirty="0">
                    <a:solidFill>
                      <a:schemeClr val="tx1"/>
                    </a:solidFill>
                  </a:rPr>
                  <a:t> dễ bị </a:t>
                </a:r>
                <a:r>
                  <a:rPr lang="vi-VN" sz="1800" b="0" dirty="0" err="1">
                    <a:solidFill>
                      <a:schemeClr val="tx1"/>
                    </a:solidFill>
                  </a:rPr>
                  <a:t>thương</a:t>
                </a:r>
                <a:r>
                  <a:rPr lang="vi-VN" sz="1800" b="0" dirty="0">
                    <a:solidFill>
                      <a:schemeClr val="tx1"/>
                    </a:solidFill>
                  </a:rPr>
                  <a:t> tổn bởi những cuộc tấn </a:t>
                </a:r>
                <a:r>
                  <a:rPr lang="vi-VN" sz="1800" b="0" dirty="0" err="1">
                    <a:solidFill>
                      <a:schemeClr val="tx1"/>
                    </a:solidFill>
                  </a:rPr>
                  <a:t>công</a:t>
                </a:r>
                <a:r>
                  <a:rPr lang="vi-VN" sz="1800" b="0" dirty="0">
                    <a:solidFill>
                      <a:schemeClr val="tx1"/>
                    </a:solidFill>
                  </a:rPr>
                  <a:t> </a:t>
                </a:r>
                <a:r>
                  <a:rPr lang="vi-VN" sz="1800" b="0" dirty="0" err="1">
                    <a:solidFill>
                      <a:schemeClr val="tx1"/>
                    </a:solidFill>
                  </a:rPr>
                  <a:t>tương</a:t>
                </a:r>
                <a:r>
                  <a:rPr lang="vi-VN" sz="1800" b="0" dirty="0">
                    <a:solidFill>
                      <a:schemeClr val="tx1"/>
                    </a:solidFill>
                  </a:rPr>
                  <a:t> tự như với các </a:t>
                </a:r>
                <a:r>
                  <a:rPr lang="vi-VN" sz="1800" b="0" dirty="0" err="1">
                    <a:solidFill>
                      <a:schemeClr val="tx1"/>
                    </a:solidFill>
                  </a:rPr>
                  <a:t>trường</a:t>
                </a:r>
                <a:r>
                  <a:rPr lang="vi-VN" sz="1800" b="0" dirty="0">
                    <a:solidFill>
                      <a:schemeClr val="tx1"/>
                    </a:solidFill>
                  </a:rPr>
                  <a:t> hợp của hệ mã hoá RSA. Giống như hệ RSA, các cuộc tấn </a:t>
                </a:r>
                <a:r>
                  <a:rPr lang="vi-VN" sz="1800" b="0" dirty="0" err="1">
                    <a:solidFill>
                      <a:schemeClr val="tx1"/>
                    </a:solidFill>
                  </a:rPr>
                  <a:t>công</a:t>
                </a:r>
                <a:r>
                  <a:rPr lang="vi-VN" sz="1800" b="0" dirty="0">
                    <a:solidFill>
                      <a:schemeClr val="tx1"/>
                    </a:solidFill>
                  </a:rPr>
                  <a:t> (a) và (b) có thể bị thất bại bằng cách biến đổi bản rõ, trong khi các cuộc tấn </a:t>
                </a:r>
                <a:r>
                  <a:rPr lang="vi-VN" sz="1800" b="0" dirty="0" err="1">
                    <a:solidFill>
                      <a:schemeClr val="tx1"/>
                    </a:solidFill>
                  </a:rPr>
                  <a:t>công</a:t>
                </a:r>
                <a:r>
                  <a:rPr lang="vi-VN" sz="1800" b="0" dirty="0">
                    <a:solidFill>
                      <a:schemeClr val="tx1"/>
                    </a:solidFill>
                  </a:rPr>
                  <a:t> đó có thể tránh </a:t>
                </a:r>
                <a:r>
                  <a:rPr lang="vi-VN" sz="1800" b="0" dirty="0" err="1">
                    <a:solidFill>
                      <a:schemeClr val="tx1"/>
                    </a:solidFill>
                  </a:rPr>
                  <a:t>được</a:t>
                </a:r>
                <a:r>
                  <a:rPr lang="vi-VN" sz="1800" b="0" dirty="0">
                    <a:solidFill>
                      <a:schemeClr val="tx1"/>
                    </a:solidFill>
                  </a:rPr>
                  <a:t> bằng cách </a:t>
                </a:r>
                <a:r>
                  <a:rPr lang="vi-VN" sz="1800" b="0" dirty="0" err="1">
                    <a:solidFill>
                      <a:schemeClr val="tx1"/>
                    </a:solidFill>
                  </a:rPr>
                  <a:t>thêm</a:t>
                </a:r>
                <a:r>
                  <a:rPr lang="vi-VN" sz="1800" b="0" dirty="0">
                    <a:solidFill>
                      <a:schemeClr val="tx1"/>
                    </a:solidFill>
                  </a:rPr>
                  <a:t> dư thừa dữ liệu </a:t>
                </a:r>
                <a:r>
                  <a:rPr lang="vi-VN" sz="1800" b="0" dirty="0" err="1">
                    <a:solidFill>
                      <a:schemeClr val="tx1"/>
                    </a:solidFill>
                  </a:rPr>
                  <a:t>trước</a:t>
                </a:r>
                <a:r>
                  <a:rPr lang="vi-VN" sz="1800" b="0" dirty="0">
                    <a:solidFill>
                      <a:schemeClr val="tx1"/>
                    </a:solidFill>
                  </a:rPr>
                  <a:t> khi mã hoá. </a:t>
                </a:r>
              </a:p>
              <a:p>
                <a:pPr marL="457200" indent="-457200">
                  <a:buFont typeface="+mj-lt"/>
                  <a:buAutoNum type="arabicPeriod"/>
                </a:pPr>
                <a:endParaRPr lang="en-US" sz="1800" dirty="0">
                  <a:solidFill>
                    <a:srgbClr val="FF0000"/>
                  </a:solidFill>
                  <a:cs typeface="Arial" panose="020B0604020202020204" pitchFamily="34" charset="0"/>
                </a:endParaRPr>
              </a:p>
            </p:txBody>
          </p:sp>
        </mc:Choice>
        <mc:Fallback xmlns="">
          <p:sp>
            <p:nvSpPr>
              <p:cNvPr id="8" name="Title 3">
                <a:extLst>
                  <a:ext uri="{FF2B5EF4-FFF2-40B4-BE49-F238E27FC236}">
                    <a16:creationId xmlns:a16="http://schemas.microsoft.com/office/drawing/2014/main" id="{86584220-B77F-EA44-B616-EB6887FF7CB9}"/>
                  </a:ext>
                </a:extLst>
              </p:cNvPr>
              <p:cNvSpPr txBox="1">
                <a:spLocks noRot="1" noChangeAspect="1" noMove="1" noResize="1" noEditPoints="1" noAdjustHandles="1" noChangeArrowheads="1" noChangeShapeType="1" noTextEdit="1"/>
              </p:cNvSpPr>
              <p:nvPr/>
            </p:nvSpPr>
            <p:spPr>
              <a:xfrm>
                <a:off x="387477" y="1213826"/>
                <a:ext cx="8521446" cy="4972382"/>
              </a:xfrm>
              <a:prstGeom prst="rect">
                <a:avLst/>
              </a:prstGeom>
              <a:blipFill>
                <a:blip r:embed="rId2"/>
                <a:stretch>
                  <a:fillRect l="-893" t="-1781" r="-1339" b="-5852"/>
                </a:stretch>
              </a:blipFill>
            </p:spPr>
            <p:txBody>
              <a:bodyPr/>
              <a:lstStyle/>
              <a:p>
                <a:r>
                  <a:rPr lang="en-VN">
                    <a:noFill/>
                  </a:rPr>
                  <a:t> </a:t>
                </a:r>
              </a:p>
            </p:txBody>
          </p:sp>
        </mc:Fallback>
      </mc:AlternateContent>
      <p:sp>
        <p:nvSpPr>
          <p:cNvPr id="9" name="Title 1">
            <a:extLst>
              <a:ext uri="{FF2B5EF4-FFF2-40B4-BE49-F238E27FC236}">
                <a16:creationId xmlns:a16="http://schemas.microsoft.com/office/drawing/2014/main" id="{F4D27B7B-8960-FB4B-8E59-66D97A9C97C2}"/>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44/48</a:t>
            </a:r>
          </a:p>
        </p:txBody>
      </p:sp>
    </p:spTree>
    <p:extLst>
      <p:ext uri="{BB962C8B-B14F-4D97-AF65-F5344CB8AC3E}">
        <p14:creationId xmlns:p14="http://schemas.microsoft.com/office/powerpoint/2010/main" val="3754171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45/48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Đặc điểm đặc trưng của hệ mã hoá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mj-lt"/>
              <a:buAutoNum type="arabicPeriod" startAt="2"/>
            </a:pPr>
            <a:r>
              <a:rPr lang="en-US" sz="2000" dirty="0">
                <a:solidFill>
                  <a:srgbClr val="FF0000"/>
                </a:solidFill>
                <a:cs typeface="Arial" panose="020B0604020202020204" pitchFamily="34" charset="0"/>
              </a:rPr>
              <a:t>Sử dụng dư thừa dữ liệu</a:t>
            </a:r>
          </a:p>
          <a:p>
            <a:endParaRPr lang="en-US" sz="2000" dirty="0">
              <a:solidFill>
                <a:srgbClr val="FF0000"/>
              </a:solidFill>
              <a:cs typeface="Arial" panose="020B0604020202020204" pitchFamily="34" charset="0"/>
            </a:endParaRPr>
          </a:p>
          <a:p>
            <a:pPr marL="342900" indent="-342900">
              <a:buFont typeface="+mj-lt"/>
              <a:buAutoNum type="alphaLcPeriod"/>
            </a:pPr>
            <a:r>
              <a:rPr lang="vi-VN" sz="2000" b="0">
                <a:solidFill>
                  <a:schemeClr val="tx1"/>
                </a:solidFill>
              </a:rPr>
              <a:t>Một nhược điểm của hệ mã hoá công khai Rabin là người nhận phải có nhiệm vụ chọn bản rõ đúng từ 4 khả năng. Sự nhầm lẫn trong việc giải mã có thể vượt qua một cách dễ dàng bằng cách thêm dư thừa dữ liệu vào bản rõ gốc một cách xác định trước khi mã hoá. (ví dụ: 64 bit cuối cùng của thông điệp có thể được lặp lại). </a:t>
            </a:r>
          </a:p>
          <a:p>
            <a:pPr marL="342900" indent="-342900">
              <a:buFont typeface="+mj-lt"/>
              <a:buAutoNum type="alphaLcPeriod"/>
            </a:pPr>
            <a:endParaRPr lang="vi-VN" sz="2000" b="0">
              <a:solidFill>
                <a:schemeClr val="tx1"/>
              </a:solidFill>
            </a:endParaRPr>
          </a:p>
          <a:p>
            <a:r>
              <a:rPr lang="vi-VN" sz="2000" b="0">
                <a:solidFill>
                  <a:schemeClr val="tx1"/>
                </a:solidFill>
              </a:rPr>
              <a:t>	Với khả năng cao, chỉ 1 trong 4 căn bậc 2 của bản mã c là m</a:t>
            </a:r>
            <a:r>
              <a:rPr lang="vi-VN" sz="2000" b="0" baseline="-25000">
                <a:solidFill>
                  <a:schemeClr val="tx1"/>
                </a:solidFill>
              </a:rPr>
              <a:t>1</a:t>
            </a:r>
            <a:r>
              <a:rPr lang="vi-VN" sz="2000" b="0">
                <a:solidFill>
                  <a:schemeClr val="tx1"/>
                </a:solidFill>
              </a:rPr>
              <a:t>, m</a:t>
            </a:r>
            <a:r>
              <a:rPr lang="vi-VN" sz="2000" b="0" baseline="-25000">
                <a:solidFill>
                  <a:schemeClr val="tx1"/>
                </a:solidFill>
              </a:rPr>
              <a:t>2</a:t>
            </a:r>
            <a:r>
              <a:rPr lang="vi-VN" sz="2000" b="0">
                <a:solidFill>
                  <a:schemeClr val="tx1"/>
                </a:solidFill>
              </a:rPr>
              <a:t>, m</a:t>
            </a:r>
            <a:r>
              <a:rPr lang="vi-VN" sz="2000" b="0" baseline="-25000">
                <a:solidFill>
                  <a:schemeClr val="tx1"/>
                </a:solidFill>
              </a:rPr>
              <a:t>3</a:t>
            </a:r>
            <a:r>
              <a:rPr lang="vi-VN" sz="2000" b="0">
                <a:solidFill>
                  <a:schemeClr val="tx1"/>
                </a:solidFill>
              </a:rPr>
              <a:t>, m</a:t>
            </a:r>
            <a:r>
              <a:rPr lang="vi-VN" sz="2000" b="0" baseline="-25000">
                <a:solidFill>
                  <a:schemeClr val="tx1"/>
                </a:solidFill>
              </a:rPr>
              <a:t>4</a:t>
            </a:r>
            <a:r>
              <a:rPr lang="vi-VN" sz="2000" b="0">
                <a:solidFill>
                  <a:schemeClr val="tx1"/>
                </a:solidFill>
              </a:rPr>
              <a:t> có được dư thừa đó. Người giải mã sẽ chọn bản này làm bản rõ. Nếu không có căn bậc 2 nào của c có dư thừa này, người nhận sẽ từ chối c, vì nó là giả mạo. </a:t>
            </a:r>
          </a:p>
          <a:p>
            <a:endParaRPr lang="vi-VN" sz="2000" b="0">
              <a:solidFill>
                <a:schemeClr val="tx1"/>
              </a:solidFill>
            </a:endParaRPr>
          </a:p>
          <a:p>
            <a:endParaRPr lang="en-US" sz="2000" dirty="0">
              <a:solidFill>
                <a:schemeClr val="tx1"/>
              </a:solidFill>
              <a:cs typeface="Arial" panose="020B0604020202020204" pitchFamily="34" charset="0"/>
            </a:endParaRPr>
          </a:p>
        </p:txBody>
      </p:sp>
    </p:spTree>
    <p:extLst>
      <p:ext uri="{BB962C8B-B14F-4D97-AF65-F5344CB8AC3E}">
        <p14:creationId xmlns:p14="http://schemas.microsoft.com/office/powerpoint/2010/main" val="1704041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46/48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Đặc điểm đặc trưng của hệ mã hoá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mj-lt"/>
              <a:buAutoNum type="arabicPeriod" startAt="2"/>
            </a:pPr>
            <a:r>
              <a:rPr lang="en-US" sz="2000" dirty="0">
                <a:solidFill>
                  <a:srgbClr val="FF0000"/>
                </a:solidFill>
                <a:cs typeface="Arial" panose="020B0604020202020204" pitchFamily="34" charset="0"/>
              </a:rPr>
              <a:t>Sử dụng dư thừa dữ liệu</a:t>
            </a:r>
          </a:p>
          <a:p>
            <a:endParaRPr lang="vi-VN" sz="1500" b="0">
              <a:solidFill>
                <a:schemeClr val="tx1"/>
              </a:solidFill>
            </a:endParaRPr>
          </a:p>
          <a:p>
            <a:pPr marL="342900" indent="-342900">
              <a:buFont typeface="+mj-lt"/>
              <a:buAutoNum type="alphaLcPeriod" startAt="2"/>
            </a:pPr>
            <a:r>
              <a:rPr lang="vi-VN" sz="1800" b="0">
                <a:solidFill>
                  <a:schemeClr val="tx1"/>
                </a:solidFill>
              </a:rPr>
              <a:t>Nếu sử dụng dư thừa dữ liệu như trên, lược đồ Rabin sẽ không còn dễ bị thương tổn bởi các cuộc tấn công bản mã lựa chọn như nói ở trên. Nếu người tấn công chọn một thông điệp m có dư thừa dữ liệu như yêu cầu và đưa c = m</a:t>
            </a:r>
            <a:r>
              <a:rPr lang="vi-VN" sz="1800" b="0" baseline="30000">
                <a:solidFill>
                  <a:schemeClr val="tx1"/>
                </a:solidFill>
              </a:rPr>
              <a:t>2</a:t>
            </a:r>
            <a:r>
              <a:rPr lang="vi-VN" sz="1800" b="0">
                <a:solidFill>
                  <a:schemeClr val="tx1"/>
                </a:solidFill>
              </a:rPr>
              <a:t> mod n vào máy giải mã của A, khả năng rất cao là máy sẽ trả lại bản rõ m cho người tấn công (vì 3 căn bậc 2 của c kia sẽ có khả năng rất cao là không chứa dư thừa dữ liệu như yêu cầu), không đưa ra thông tin mới nào. Mặt khác, nếu người tấn công chọn một thông điệp m mà không có dư thừa dữ liệu cần thiết, khả năng cao là cả bốn căn bậc 2 của c mod n đều không có dư thừa dữ liệu cần thiết. </a:t>
            </a:r>
          </a:p>
          <a:p>
            <a:pPr marL="342900" indent="-342900">
              <a:buFont typeface="+mj-lt"/>
              <a:buAutoNum type="alphaLcPeriod" startAt="2"/>
            </a:pPr>
            <a:endParaRPr lang="vi-VN" sz="1800" b="0">
              <a:solidFill>
                <a:schemeClr val="tx1"/>
              </a:solidFill>
            </a:endParaRPr>
          </a:p>
          <a:p>
            <a:r>
              <a:rPr lang="vi-VN" sz="1800" b="0">
                <a:solidFill>
                  <a:schemeClr val="tx1"/>
                </a:solidFill>
              </a:rPr>
              <a:t>	Trường hợp này máy giải mã sẽ thất bại việc giải mã c và không trả lời người tấn công. Chú ý rằng việc chứng minh tính tương đương của việc phá khoá lược đồ cải tiến này bởi một người tấn công thụ động với việc phân tích ra thừa số không còn giá trị nữa. Tuy nhiên, nếu giả sử rằng việc giải mã Rabin gồm hai giai đoạn, giai đoạn thứ nhất là tìm bốn căn bậc 2 của c mod n, và giai đoạn thứ hai là lựa chọn căn bậc 2 làm bản rõ thì vẫn chứng minh được tính tương đương. </a:t>
            </a:r>
          </a:p>
          <a:p>
            <a:r>
              <a:rPr lang="vi-VN" sz="1800" b="0">
                <a:solidFill>
                  <a:schemeClr val="tx1"/>
                </a:solidFill>
              </a:rPr>
              <a:t>	Vì vậy lược đồ mã hoá khoá công khai Rabin, được sửa đổi một cách thích hợp bằng cách thêm dư thừa dữ liệu, là rất được quan tâm ứng dụng. </a:t>
            </a:r>
          </a:p>
          <a:p>
            <a:endParaRPr lang="en-US" sz="1500" dirty="0">
              <a:solidFill>
                <a:schemeClr val="tx1"/>
              </a:solidFill>
              <a:cs typeface="Arial" panose="020B0604020202020204" pitchFamily="34" charset="0"/>
            </a:endParaRPr>
          </a:p>
        </p:txBody>
      </p:sp>
    </p:spTree>
    <p:extLst>
      <p:ext uri="{BB962C8B-B14F-4D97-AF65-F5344CB8AC3E}">
        <p14:creationId xmlns:p14="http://schemas.microsoft.com/office/powerpoint/2010/main" val="697565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dirty="0" err="1"/>
              <a:t>Hệ</a:t>
            </a:r>
            <a:r>
              <a:rPr lang="en-US" dirty="0"/>
              <a:t> </a:t>
            </a:r>
            <a:r>
              <a:rPr lang="en-US" dirty="0" err="1"/>
              <a:t>mật</a:t>
            </a:r>
            <a:r>
              <a:rPr lang="en-US" dirty="0"/>
              <a:t> </a:t>
            </a:r>
            <a:r>
              <a:rPr lang="en-US" dirty="0" err="1"/>
              <a:t>mã</a:t>
            </a:r>
            <a:r>
              <a:rPr lang="en-US" dirty="0"/>
              <a:t>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47/48</a:t>
            </a:r>
          </a:p>
          <a:p>
            <a:pPr algn="ctr"/>
            <a:endParaRPr lang="en-US" sz="2000" b="0"/>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Đặc</a:t>
            </a:r>
            <a:r>
              <a:rPr lang="en-US" sz="2000" dirty="0"/>
              <a:t> </a:t>
            </a:r>
            <a:r>
              <a:rPr lang="en-US" sz="2000" dirty="0" err="1"/>
              <a:t>điểm</a:t>
            </a:r>
            <a:r>
              <a:rPr lang="en-US" sz="2000" dirty="0"/>
              <a:t> </a:t>
            </a:r>
            <a:r>
              <a:rPr lang="en-US" sz="2000" dirty="0" err="1"/>
              <a:t>đặc</a:t>
            </a:r>
            <a:r>
              <a:rPr lang="en-US" sz="2000" dirty="0"/>
              <a:t> </a:t>
            </a:r>
            <a:r>
              <a:rPr lang="en-US" sz="2000" dirty="0" err="1"/>
              <a:t>trưng</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mj-lt"/>
              <a:buAutoNum type="arabicPeriod" startAt="3"/>
            </a:pPr>
            <a:r>
              <a:rPr lang="en-US" sz="2000" dirty="0">
                <a:solidFill>
                  <a:srgbClr val="FF0000"/>
                </a:solidFill>
                <a:cs typeface="Arial" panose="020B0604020202020204" pitchFamily="34" charset="0"/>
              </a:rPr>
              <a:t>Tính hiệu quả</a:t>
            </a:r>
          </a:p>
          <a:p>
            <a:pPr marL="457200" indent="-457200">
              <a:buFont typeface="+mj-lt"/>
              <a:buAutoNum type="arabicPeriod" startAt="3"/>
            </a:pPr>
            <a:endParaRPr lang="en-US" sz="2000" dirty="0">
              <a:solidFill>
                <a:srgbClr val="FF0000"/>
              </a:solidFill>
              <a:cs typeface="Arial" panose="020B0604020202020204" pitchFamily="34" charset="0"/>
            </a:endParaRPr>
          </a:p>
          <a:p>
            <a:r>
              <a:rPr lang="vi-VN" sz="2000" b="0">
                <a:solidFill>
                  <a:schemeClr val="tx1"/>
                </a:solidFill>
              </a:rPr>
              <a:t>	Việc mã hoá Rabin là cực kỳ nhanh vì nó chỉ liên quan đến việc tính một bình phương theo module duy nhất. Để so sánh, mã hoá của hệ RSA với e = 3 cần một phép nhân module và một phép bình phương module. Giải mã Rabin chậm hơn mã hoá, nhưng có thể sánh được với tốc độ giải mã của hệ RSA. </a:t>
            </a:r>
          </a:p>
          <a:p>
            <a:r>
              <a:rPr lang="vi-VN" sz="1900" b="0">
                <a:solidFill>
                  <a:schemeClr val="tx1"/>
                </a:solidFill>
              </a:rPr>
              <a:t>	</a:t>
            </a:r>
            <a:endParaRPr lang="en-US" sz="2000" b="0" dirty="0">
              <a:solidFill>
                <a:schemeClr val="tx1"/>
              </a:solidFill>
              <a:cs typeface="Arial" panose="020B0604020202020204" pitchFamily="34" charset="0"/>
            </a:endParaRPr>
          </a:p>
        </p:txBody>
      </p:sp>
    </p:spTree>
    <p:extLst>
      <p:ext uri="{BB962C8B-B14F-4D97-AF65-F5344CB8AC3E}">
        <p14:creationId xmlns:p14="http://schemas.microsoft.com/office/powerpoint/2010/main" val="214923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Tổng quan về mã hoá khoá công khai</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3/48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Khái niệm mã hoá khoá công khai</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270660"/>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r>
              <a:rPr lang="vi-VN" sz="2000" b="0">
                <a:solidFill>
                  <a:schemeClr val="tx1"/>
                </a:solidFill>
                <a:cs typeface="Arial" panose="020B0604020202020204" pitchFamily="34" charset="0"/>
              </a:rPr>
              <a:t>Mật mã hóa khóa công khai là một dạng mật mã hoá cho phép người sử dụng trao đổi các thông tin mật mà không cần phải trao đổi các khoá chung bí mật trước đó. Điều này được thực hiện bằng cách sử dụng một cặp khóa có quan hệ toán học với nhau là khóa công khai và khoá cá nhân (hay khóa bí mật).</a:t>
            </a:r>
          </a:p>
          <a:p>
            <a:pPr marL="285750" indent="-285750">
              <a:buFont typeface="Wingdings" pitchFamily="2" charset="2"/>
              <a:buChar char="v"/>
            </a:pPr>
            <a:endParaRPr lang="vi-VN" sz="2000" b="0">
              <a:solidFill>
                <a:schemeClr val="tx1"/>
              </a:solidFill>
              <a:cs typeface="Arial" panose="020B0604020202020204" pitchFamily="34" charset="0"/>
            </a:endParaRPr>
          </a:p>
          <a:p>
            <a:pPr marL="285750" indent="-285750">
              <a:buFont typeface="Wingdings" pitchFamily="2" charset="2"/>
              <a:buChar char="v"/>
            </a:pPr>
            <a:r>
              <a:rPr lang="vi-VN" sz="2000" b="0">
                <a:solidFill>
                  <a:schemeClr val="tx1"/>
                </a:solidFill>
                <a:cs typeface="Arial" panose="020B0604020202020204" pitchFamily="34" charset="0"/>
              </a:rPr>
              <a:t>Mã khoá công khai còn được gọi là mã không đối xứng. </a:t>
            </a:r>
            <a:r>
              <a:rPr lang="vi-VN" sz="2000" b="0">
                <a:solidFill>
                  <a:schemeClr val="tx1"/>
                </a:solidFill>
              </a:rPr>
              <a:t>Có những thuật toán mật mã khóa bất đối xứng không có tính chất khóa công khai và bí mật như đề cập ở trên mà cả hai khóa (cho mã hóa và giải mã) đều cần phải giữ bí mật.</a:t>
            </a:r>
          </a:p>
          <a:p>
            <a:pPr marL="285750" indent="-285750">
              <a:buFont typeface="Wingdings" pitchFamily="2" charset="2"/>
              <a:buChar char="v"/>
            </a:pPr>
            <a:endParaRPr lang="vi-VN" sz="2000" b="0">
              <a:solidFill>
                <a:schemeClr val="tx1"/>
              </a:solidFill>
              <a:cs typeface="Arial" panose="020B0604020202020204" pitchFamily="34" charset="0"/>
            </a:endParaRPr>
          </a:p>
          <a:p>
            <a:pPr marL="285750" indent="-285750">
              <a:buFont typeface="Wingdings" pitchFamily="2" charset="2"/>
              <a:buChar char="v"/>
            </a:pPr>
            <a:r>
              <a:rPr lang="vi-VN" sz="2000" b="0">
                <a:solidFill>
                  <a:schemeClr val="tx1"/>
                </a:solidFill>
              </a:rPr>
              <a:t>Trong mật mã hóa khóa công khai, khóa cá nhân phải được giữ bí mật trong khi khóa công khai được phổ biến công khai. Hai khóa này khác nhau, một dùng để mã hóa và khóa còn lại dùng để giải mã. Điều quan trọng đối với hệ thống là không thể tìm ra khóa bí mật nếu chỉ biết khóa công khai.</a:t>
            </a:r>
            <a:br>
              <a:rPr lang="vi-VN" sz="2000" b="0">
                <a:solidFill>
                  <a:schemeClr val="tx1"/>
                </a:solidFill>
                <a:cs typeface="Arial" panose="020B0604020202020204" pitchFamily="34" charset="0"/>
              </a:rPr>
            </a:br>
            <a:endParaRPr lang="en-US" sz="2000" b="0" dirty="0">
              <a:solidFill>
                <a:schemeClr val="tx1"/>
              </a:solidFill>
              <a:cs typeface="Arial" panose="020B0604020202020204" pitchFamily="34" charset="0"/>
            </a:endParaRPr>
          </a:p>
        </p:txBody>
      </p:sp>
    </p:spTree>
    <p:extLst>
      <p:ext uri="{BB962C8B-B14F-4D97-AF65-F5344CB8AC3E}">
        <p14:creationId xmlns:p14="http://schemas.microsoft.com/office/powerpoint/2010/main" val="3842052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48/48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dirty="0" err="1"/>
              <a:t>Đặc</a:t>
            </a:r>
            <a:r>
              <a:rPr lang="en-US" sz="2000" dirty="0"/>
              <a:t> </a:t>
            </a:r>
            <a:r>
              <a:rPr lang="en-US" sz="2000" dirty="0" err="1"/>
              <a:t>điểm</a:t>
            </a:r>
            <a:r>
              <a:rPr lang="en-US" sz="2000" dirty="0"/>
              <a:t> </a:t>
            </a:r>
            <a:r>
              <a:rPr lang="en-US" sz="2000" dirty="0" err="1"/>
              <a:t>đặc</a:t>
            </a:r>
            <a:r>
              <a:rPr lang="en-US" sz="2000" dirty="0"/>
              <a:t> </a:t>
            </a:r>
            <a:r>
              <a:rPr lang="en-US" sz="2000" dirty="0" err="1"/>
              <a:t>trưng</a:t>
            </a:r>
            <a:r>
              <a:rPr lang="en-US" sz="2000" dirty="0"/>
              <a:t> </a:t>
            </a:r>
            <a:r>
              <a:rPr lang="en-US" sz="2000" dirty="0" err="1"/>
              <a:t>của</a:t>
            </a:r>
            <a:r>
              <a:rPr lang="en-US" sz="2000" dirty="0"/>
              <a:t> </a:t>
            </a:r>
            <a:r>
              <a:rPr lang="en-US" sz="2000" dirty="0" err="1"/>
              <a:t>hệ</a:t>
            </a:r>
            <a:r>
              <a:rPr lang="en-US" sz="2000" dirty="0"/>
              <a:t> </a:t>
            </a:r>
            <a:r>
              <a:rPr lang="en-US" sz="2000" dirty="0" err="1"/>
              <a:t>mã</a:t>
            </a:r>
            <a:r>
              <a:rPr lang="en-US" sz="2000" dirty="0"/>
              <a:t> </a:t>
            </a:r>
            <a:r>
              <a:rPr lang="en-US" sz="2000" dirty="0" err="1"/>
              <a:t>hoá</a:t>
            </a:r>
            <a:r>
              <a:rPr lang="en-US" sz="2000" dirty="0"/>
              <a:t>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521446" cy="5029216"/>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457200" indent="-457200">
              <a:buFont typeface="+mj-lt"/>
              <a:buAutoNum type="arabicPeriod" startAt="3"/>
            </a:pPr>
            <a:r>
              <a:rPr lang="en-US" sz="2000" dirty="0">
                <a:solidFill>
                  <a:srgbClr val="FF0000"/>
                </a:solidFill>
                <a:cs typeface="Arial" panose="020B0604020202020204" pitchFamily="34" charset="0"/>
              </a:rPr>
              <a:t>Tính hiệu quả</a:t>
            </a:r>
          </a:p>
          <a:p>
            <a:pPr marL="457200" indent="-457200">
              <a:buFont typeface="+mj-lt"/>
              <a:buAutoNum type="arabicPeriod" startAt="3"/>
            </a:pPr>
            <a:endParaRPr lang="en-US" sz="2000" dirty="0">
              <a:solidFill>
                <a:srgbClr val="FF0000"/>
              </a:solidFill>
              <a:cs typeface="Arial" panose="020B0604020202020204" pitchFamily="34" charset="0"/>
            </a:endParaRPr>
          </a:p>
          <a:p>
            <a:r>
              <a:rPr lang="vi-VN" sz="1900" b="0" dirty="0">
                <a:solidFill>
                  <a:schemeClr val="tx1"/>
                </a:solidFill>
              </a:rPr>
              <a:t>	Ưu điểm và nhược điểm của Rabin so với RSA: </a:t>
            </a:r>
          </a:p>
          <a:p>
            <a:endParaRPr lang="vi-VN" sz="1900" b="0" dirty="0">
              <a:solidFill>
                <a:schemeClr val="tx1"/>
              </a:solidFill>
            </a:endParaRPr>
          </a:p>
          <a:p>
            <a:pPr marL="342900" indent="-342900">
              <a:buFont typeface="Wingdings" pitchFamily="2" charset="2"/>
              <a:buChar char="v"/>
            </a:pPr>
            <a:r>
              <a:rPr lang="vi-VN" sz="1900" dirty="0">
                <a:solidFill>
                  <a:schemeClr val="tx1"/>
                </a:solidFill>
              </a:rPr>
              <a:t>Ưu điểm:</a:t>
            </a:r>
          </a:p>
          <a:p>
            <a:pPr marL="457200" indent="-457200">
              <a:buFont typeface="+mj-lt"/>
              <a:buAutoNum type="alphaLcPeriod"/>
            </a:pPr>
            <a:r>
              <a:rPr lang="vi-VN" sz="1900" b="0" dirty="0">
                <a:solidFill>
                  <a:schemeClr val="tx1"/>
                </a:solidFill>
              </a:rPr>
              <a:t>Tính an toàn được chứng minh hoàn toàn tương đương với bài toán phân tích thừa số nguyên tố, nói cách khác tính an toàn bảo mật của Rabin là có thể chứng minh được.</a:t>
            </a:r>
          </a:p>
          <a:p>
            <a:pPr marL="457200" indent="-457200">
              <a:buFont typeface="+mj-lt"/>
              <a:buAutoNum type="alphaLcPeriod"/>
            </a:pPr>
            <a:r>
              <a:rPr lang="vi-VN" sz="1900" b="0" dirty="0">
                <a:solidFill>
                  <a:schemeClr val="tx1"/>
                </a:solidFill>
              </a:rPr>
              <a:t>Ngoài trừ trường hợp RSA hoạt động với e nhỏ còn thuật toán sinh mã của Rabin nhanh hơn nhiều so với RSA là hệ đòi hỏi phải tích lũy thừa, thời gian giải mã thì tương đương nhau.</a:t>
            </a:r>
          </a:p>
          <a:p>
            <a:pPr marL="457200" indent="-457200">
              <a:buFont typeface="+mj-lt"/>
              <a:buAutoNum type="alphaLcPeriod"/>
            </a:pPr>
            <a:endParaRPr lang="vi-VN" sz="1900" b="0" dirty="0">
              <a:solidFill>
                <a:schemeClr val="tx1"/>
              </a:solidFill>
            </a:endParaRPr>
          </a:p>
          <a:p>
            <a:pPr marL="342900" indent="-342900">
              <a:buFont typeface="Wingdings" pitchFamily="2" charset="2"/>
              <a:buChar char="v"/>
            </a:pPr>
            <a:r>
              <a:rPr lang="vi-VN" sz="1900" dirty="0">
                <a:solidFill>
                  <a:schemeClr val="tx1"/>
                </a:solidFill>
              </a:rPr>
              <a:t>Nhược điểm: </a:t>
            </a:r>
            <a:r>
              <a:rPr lang="vi-VN" sz="1900" b="0" dirty="0">
                <a:solidFill>
                  <a:schemeClr val="tx1"/>
                </a:solidFill>
              </a:rPr>
              <a:t>vì phương trình giải mã cho 4 nghiệm nên làm khó để việc giải mã. Thông thường, bản rõ trước khi được mã hóa cần được nối thêm vào đuôi chuỗi số xác định để làm dấu vết nhận dạng (chẳng hạn nối thêm 20 số 0 như vậy trong số 4 nghiệm giải ra, chuỗi nào tận cùng bằng 20 số 0 thì đúng là bản rõ cần nhận.</a:t>
            </a:r>
          </a:p>
          <a:p>
            <a:r>
              <a:rPr lang="vi-VN" sz="1900" dirty="0">
                <a:solidFill>
                  <a:schemeClr val="tx1"/>
                </a:solidFill>
              </a:rPr>
              <a:t>	</a:t>
            </a:r>
            <a:r>
              <a:rPr lang="vi-VN" sz="1900" b="0" dirty="0">
                <a:solidFill>
                  <a:schemeClr val="tx1"/>
                </a:solidFill>
              </a:rPr>
              <a:t>Vì lý do này nên Rabin thường được dùng chủ yếu cho chứng thực (chữ ký điện tử). </a:t>
            </a:r>
          </a:p>
          <a:p>
            <a:pPr marL="342900" indent="-342900">
              <a:buFont typeface="Wingdings" pitchFamily="2" charset="2"/>
              <a:buChar char="v"/>
            </a:pPr>
            <a:endParaRPr lang="vi-VN" sz="1900" b="0" dirty="0">
              <a:solidFill>
                <a:schemeClr val="tx1"/>
              </a:solidFill>
            </a:endParaRPr>
          </a:p>
          <a:p>
            <a:endParaRPr lang="en-US" sz="2000" b="0" dirty="0">
              <a:solidFill>
                <a:schemeClr val="tx1"/>
              </a:solidFill>
              <a:cs typeface="Arial" panose="020B0604020202020204" pitchFamily="34" charset="0"/>
            </a:endParaRPr>
          </a:p>
        </p:txBody>
      </p:sp>
    </p:spTree>
    <p:extLst>
      <p:ext uri="{BB962C8B-B14F-4D97-AF65-F5344CB8AC3E}">
        <p14:creationId xmlns:p14="http://schemas.microsoft.com/office/powerpoint/2010/main" val="3710107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80205-7293-4516-B472-4AB706A1A66A}"/>
              </a:ext>
            </a:extLst>
          </p:cNvPr>
          <p:cNvSpPr>
            <a:spLocks noGrp="1"/>
          </p:cNvSpPr>
          <p:nvPr>
            <p:ph type="title"/>
          </p:nvPr>
        </p:nvSpPr>
        <p:spPr/>
        <p:txBody>
          <a:bodyPr/>
          <a:lstStyle/>
          <a:p>
            <a:pPr algn="ctr"/>
            <a:r>
              <a:rPr lang="en-US" dirty="0" err="1">
                <a:solidFill>
                  <a:srgbClr val="FF0000"/>
                </a:solidFill>
              </a:rPr>
              <a:t>Kết</a:t>
            </a:r>
            <a:r>
              <a:rPr lang="en-US" dirty="0">
                <a:solidFill>
                  <a:srgbClr val="FF0000"/>
                </a:solidFill>
              </a:rPr>
              <a:t> </a:t>
            </a:r>
            <a:r>
              <a:rPr lang="en-US" dirty="0" err="1">
                <a:solidFill>
                  <a:srgbClr val="FF0000"/>
                </a:solidFill>
              </a:rPr>
              <a:t>luận</a:t>
            </a:r>
            <a:endParaRPr lang="en-US" dirty="0">
              <a:solidFill>
                <a:srgbClr val="FF0000"/>
              </a:solidFill>
            </a:endParaRPr>
          </a:p>
        </p:txBody>
      </p:sp>
      <p:sp>
        <p:nvSpPr>
          <p:cNvPr id="3" name="Text Placeholder 2">
            <a:extLst>
              <a:ext uri="{FF2B5EF4-FFF2-40B4-BE49-F238E27FC236}">
                <a16:creationId xmlns:a16="http://schemas.microsoft.com/office/drawing/2014/main" id="{A0C494E9-93DD-4B0F-AD6C-7CEE081CA767}"/>
              </a:ext>
            </a:extLst>
          </p:cNvPr>
          <p:cNvSpPr>
            <a:spLocks noGrp="1"/>
          </p:cNvSpPr>
          <p:nvPr>
            <p:ph type="body" sz="quarter" idx="10"/>
          </p:nvPr>
        </p:nvSpPr>
        <p:spPr/>
        <p:txBody>
          <a:bodyPr/>
          <a:lstStyle/>
          <a:p>
            <a:pPr marL="0" indent="0">
              <a:buNone/>
            </a:pPr>
            <a:r>
              <a:rPr lang="vi-VN" sz="2000" dirty="0"/>
              <a:t>	Một đặc điểm quan trọng đáng mong muốn của bất kỳ lược đồ mã hóa nào là nó phải chứng minh được là việc phá khóa khó tương đương với việc giải một bài toán nào đó đã biết, mà người ta tin tưởng là rất khó, giống như việc phân tích ra thừa số hay giải bài toán logarit rời rạc. </a:t>
            </a:r>
            <a:endParaRPr lang="vi-VN" sz="2000" dirty="0">
              <a:effectLst/>
            </a:endParaRPr>
          </a:p>
          <a:p>
            <a:pPr marL="0" indent="0">
              <a:buNone/>
            </a:pPr>
            <a:r>
              <a:rPr lang="vi-VN" sz="2000" dirty="0"/>
              <a:t>	Hệ mã hoá công khai Rabin là một ví dụ đầu tiên về một lược đồ khoá công khai đã được chứng minh về tính an toàn. Khó khăn mà một người tấn công thụ động gặp phải khi giải mã đó là độ khó tương đương về mặt tính toán với việc phân tích ra thừa số. </a:t>
            </a:r>
            <a:endParaRPr lang="vi-VN" sz="2000" dirty="0">
              <a:effectLst/>
            </a:endParaRPr>
          </a:p>
          <a:p>
            <a:pPr marL="0" indent="0">
              <a:buNone/>
            </a:pPr>
            <a:r>
              <a:rPr lang="vi-VN" sz="2000" dirty="0"/>
              <a:t>	Nghĩa là với 1 số bất kỳ (n công khai) thì sự giải mã sẽ khó tương đương với giải bài toán phân tích ra thừa số nguyên tố. </a:t>
            </a:r>
            <a:endParaRPr lang="vi-VN" sz="2000" dirty="0">
              <a:effectLst/>
            </a:endParaRPr>
          </a:p>
          <a:p>
            <a:pPr marL="0" indent="0">
              <a:buNone/>
            </a:pPr>
            <a:endParaRPr lang="en-US" sz="2000" dirty="0"/>
          </a:p>
        </p:txBody>
      </p:sp>
    </p:spTree>
    <p:extLst>
      <p:ext uri="{BB962C8B-B14F-4D97-AF65-F5344CB8AC3E}">
        <p14:creationId xmlns:p14="http://schemas.microsoft.com/office/powerpoint/2010/main" val="758293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80205-7293-4516-B472-4AB706A1A66A}"/>
              </a:ext>
            </a:extLst>
          </p:cNvPr>
          <p:cNvSpPr>
            <a:spLocks noGrp="1"/>
          </p:cNvSpPr>
          <p:nvPr>
            <p:ph type="title"/>
          </p:nvPr>
        </p:nvSpPr>
        <p:spPr/>
        <p:txBody>
          <a:bodyPr/>
          <a:lstStyle/>
          <a:p>
            <a:pPr algn="ctr"/>
            <a:r>
              <a:rPr lang="en-US" dirty="0" err="1">
                <a:solidFill>
                  <a:srgbClr val="FF0000"/>
                </a:solidFill>
              </a:rPr>
              <a:t>Tài</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solidFill>
                  <a:srgbClr val="FF0000"/>
                </a:solidFill>
              </a:rPr>
              <a:t>tham</a:t>
            </a:r>
            <a:r>
              <a:rPr lang="en-US" dirty="0">
                <a:solidFill>
                  <a:srgbClr val="FF0000"/>
                </a:solidFill>
              </a:rPr>
              <a:t> </a:t>
            </a:r>
            <a:r>
              <a:rPr lang="en-US" dirty="0" err="1">
                <a:solidFill>
                  <a:srgbClr val="FF0000"/>
                </a:solidFill>
              </a:rPr>
              <a:t>khảo</a:t>
            </a:r>
            <a:endParaRPr lang="en-US" dirty="0">
              <a:solidFill>
                <a:srgbClr val="FF0000"/>
              </a:solidFill>
            </a:endParaRPr>
          </a:p>
        </p:txBody>
      </p:sp>
      <p:sp>
        <p:nvSpPr>
          <p:cNvPr id="3" name="Text Placeholder 2">
            <a:extLst>
              <a:ext uri="{FF2B5EF4-FFF2-40B4-BE49-F238E27FC236}">
                <a16:creationId xmlns:a16="http://schemas.microsoft.com/office/drawing/2014/main" id="{A0C494E9-93DD-4B0F-AD6C-7CEE081CA767}"/>
              </a:ext>
            </a:extLst>
          </p:cNvPr>
          <p:cNvSpPr>
            <a:spLocks noGrp="1"/>
          </p:cNvSpPr>
          <p:nvPr>
            <p:ph type="body" sz="quarter" idx="10"/>
          </p:nvPr>
        </p:nvSpPr>
        <p:spPr/>
        <p:txBody>
          <a:bodyPr/>
          <a:lstStyle/>
          <a:p>
            <a:pPr marL="457200" indent="-457200">
              <a:buFont typeface="+mj-lt"/>
              <a:buAutoNum type="arabicPeriod"/>
            </a:pPr>
            <a:r>
              <a:rPr lang="vi-VN" sz="1600" dirty="0"/>
              <a:t>Nâng cao tốc độ tính toán </a:t>
            </a:r>
            <a:r>
              <a:rPr lang="vi-VN" sz="1600"/>
              <a:t>của phương </a:t>
            </a:r>
            <a:r>
              <a:rPr lang="vi-VN" sz="1600" dirty="0"/>
              <a:t>pháp mã hóa khóa công khai Rabin_ĐHTN</a:t>
            </a:r>
          </a:p>
          <a:p>
            <a:pPr marL="457200" indent="-457200">
              <a:buFont typeface="+mj-lt"/>
              <a:buAutoNum type="arabicPeriod"/>
            </a:pPr>
            <a:r>
              <a:rPr lang="vi-VN" sz="1600" dirty="0"/>
              <a:t>Cryptography-and-network-security-principles-and-practice, 7th Ed, 2017</a:t>
            </a:r>
          </a:p>
          <a:p>
            <a:pPr marL="457200" indent="-457200">
              <a:buFont typeface="+mj-lt"/>
              <a:buAutoNum type="arabicPeriod"/>
            </a:pPr>
            <a:r>
              <a:rPr lang="vi-VN" sz="1600" dirty="0"/>
              <a:t>Cryptography_Theory_and_Practice, 4th Ed, 2019</a:t>
            </a:r>
          </a:p>
          <a:p>
            <a:pPr marL="457200" indent="-457200">
              <a:buFont typeface="+mj-lt"/>
              <a:buAutoNum type="arabicPeriod"/>
            </a:pPr>
            <a:r>
              <a:rPr lang="vi-VN" sz="1600" dirty="0"/>
              <a:t>https://www.math.auckland.ac.nz/~sgal018/crypto-book/ch24.pdf</a:t>
            </a:r>
          </a:p>
          <a:p>
            <a:pPr marL="457200" indent="-457200">
              <a:buFont typeface="+mj-lt"/>
              <a:buAutoNum type="arabicPeriod"/>
            </a:pPr>
            <a:r>
              <a:rPr lang="en-US" sz="1600"/>
              <a:t>https://en.wikipedia.org/wiki/Rabin_cryptosystem </a:t>
            </a:r>
          </a:p>
          <a:p>
            <a:pPr marL="457200" indent="-457200">
              <a:buFont typeface="+mj-lt"/>
              <a:buAutoNum type="arabicPeriod"/>
            </a:pPr>
            <a:endParaRPr lang="vi-VN" sz="1600" dirty="0"/>
          </a:p>
          <a:p>
            <a:pPr marL="0" indent="0">
              <a:buNone/>
            </a:pPr>
            <a:endParaRPr lang="vi-VN" sz="1600" dirty="0"/>
          </a:p>
          <a:p>
            <a:pPr marL="457200" indent="-457200">
              <a:buFont typeface="+mj-lt"/>
              <a:buAutoNum type="arabicPeriod"/>
            </a:pPr>
            <a:endParaRPr lang="vi-VN" sz="1600" dirty="0"/>
          </a:p>
          <a:p>
            <a:pPr marL="0" indent="0">
              <a:buNone/>
            </a:pPr>
            <a:endParaRPr lang="vi-VN" sz="1600" dirty="0"/>
          </a:p>
        </p:txBody>
      </p:sp>
    </p:spTree>
    <p:extLst>
      <p:ext uri="{BB962C8B-B14F-4D97-AF65-F5344CB8AC3E}">
        <p14:creationId xmlns:p14="http://schemas.microsoft.com/office/powerpoint/2010/main" val="622626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EFA35717-B897-46A7-ADCC-9670E9884C08}"/>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374140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Tổng quan về mã hoá khoá công khai</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4/48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Mô hình hệ mật khoá công khai tổng quát</a:t>
            </a:r>
          </a:p>
        </p:txBody>
      </p:sp>
      <p:pic>
        <p:nvPicPr>
          <p:cNvPr id="3" name="Picture 2">
            <a:extLst>
              <a:ext uri="{FF2B5EF4-FFF2-40B4-BE49-F238E27FC236}">
                <a16:creationId xmlns:a16="http://schemas.microsoft.com/office/drawing/2014/main" id="{D4609659-F4DE-F646-9A0D-911BDC0C3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1905000"/>
            <a:ext cx="6515100" cy="3048000"/>
          </a:xfrm>
          <a:prstGeom prst="rect">
            <a:avLst/>
          </a:prstGeom>
        </p:spPr>
      </p:pic>
    </p:spTree>
    <p:extLst>
      <p:ext uri="{BB962C8B-B14F-4D97-AF65-F5344CB8AC3E}">
        <p14:creationId xmlns:p14="http://schemas.microsoft.com/office/powerpoint/2010/main" val="157944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Tổng quan về mã hoá khoá công khai</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5/48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Hệ thống mật mã hoá khoá công khai</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840674"/>
            <a:ext cx="8673846" cy="4402367"/>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2000" b="0">
                <a:solidFill>
                  <a:schemeClr val="tx1"/>
                </a:solidFill>
              </a:rPr>
              <a:t>	Hệ thống mật mã hóa khóa công khai có thể sử dụng với các mục đích:</a:t>
            </a:r>
          </a:p>
          <a:p>
            <a:endParaRPr lang="vi-VN" sz="2000" b="0">
              <a:solidFill>
                <a:schemeClr val="tx1"/>
              </a:solidFill>
            </a:endParaRPr>
          </a:p>
          <a:p>
            <a:pPr marL="342900" indent="-342900">
              <a:buFont typeface="Wingdings" pitchFamily="2" charset="2"/>
              <a:buChar char="v"/>
            </a:pPr>
            <a:r>
              <a:rPr lang="vi-VN" sz="2000">
                <a:solidFill>
                  <a:schemeClr val="tx1"/>
                </a:solidFill>
              </a:rPr>
              <a:t>Mã hoá</a:t>
            </a:r>
            <a:r>
              <a:rPr lang="vi-VN" sz="2000" b="0">
                <a:solidFill>
                  <a:schemeClr val="tx1"/>
                </a:solidFill>
              </a:rPr>
              <a:t>: giữ bí mật thông tin và chỉ có người có khóa bí mật mới giải mã được.</a:t>
            </a:r>
          </a:p>
          <a:p>
            <a:pPr marL="342900" indent="-342900">
              <a:buFont typeface="Wingdings" pitchFamily="2" charset="2"/>
              <a:buChar char="v"/>
            </a:pPr>
            <a:endParaRPr lang="vi-VN" sz="2000" b="0">
              <a:solidFill>
                <a:schemeClr val="tx1"/>
              </a:solidFill>
            </a:endParaRPr>
          </a:p>
          <a:p>
            <a:pPr marL="342900" indent="-342900">
              <a:buFont typeface="Wingdings" pitchFamily="2" charset="2"/>
              <a:buChar char="v"/>
            </a:pPr>
            <a:r>
              <a:rPr lang="vi-VN" sz="2000">
                <a:solidFill>
                  <a:schemeClr val="tx1"/>
                </a:solidFill>
              </a:rPr>
              <a:t>Tạo chữ ký số</a:t>
            </a:r>
            <a:r>
              <a:rPr lang="vi-VN" sz="2000" b="0">
                <a:solidFill>
                  <a:schemeClr val="tx1"/>
                </a:solidFill>
              </a:rPr>
              <a:t>: cho phép kiểm tra một văn bản có phải đã được tạo với một khóa bí mật nào đó hay không.</a:t>
            </a:r>
          </a:p>
          <a:p>
            <a:pPr marL="342900" indent="-342900">
              <a:buFont typeface="Wingdings" pitchFamily="2" charset="2"/>
              <a:buChar char="v"/>
            </a:pPr>
            <a:endParaRPr lang="vi-VN" sz="2000" b="0">
              <a:solidFill>
                <a:schemeClr val="tx1"/>
              </a:solidFill>
            </a:endParaRPr>
          </a:p>
          <a:p>
            <a:pPr marL="342900" indent="-342900">
              <a:buFont typeface="Wingdings" pitchFamily="2" charset="2"/>
              <a:buChar char="v"/>
            </a:pPr>
            <a:r>
              <a:rPr lang="vi-VN" sz="2000">
                <a:solidFill>
                  <a:schemeClr val="tx1"/>
                </a:solidFill>
              </a:rPr>
              <a:t>Thoả thuận khoá</a:t>
            </a:r>
            <a:r>
              <a:rPr lang="vi-VN" sz="2000" b="0">
                <a:solidFill>
                  <a:schemeClr val="tx1"/>
                </a:solidFill>
              </a:rPr>
              <a:t>: cho phép thiết lập khóa dùng để trao đổi thông tin mật giữa 2 bên.</a:t>
            </a:r>
          </a:p>
          <a:p>
            <a:pPr marL="285750" indent="-285750">
              <a:buFont typeface="Wingdings" pitchFamily="2" charset="2"/>
              <a:buChar char="v"/>
            </a:pPr>
            <a:endParaRPr lang="en-US" sz="2000" b="0" dirty="0">
              <a:solidFill>
                <a:schemeClr val="tx1"/>
              </a:solidFill>
              <a:cs typeface="Arial" panose="020B0604020202020204" pitchFamily="34" charset="0"/>
            </a:endParaRPr>
          </a:p>
        </p:txBody>
      </p:sp>
    </p:spTree>
    <p:extLst>
      <p:ext uri="{BB962C8B-B14F-4D97-AF65-F5344CB8AC3E}">
        <p14:creationId xmlns:p14="http://schemas.microsoft.com/office/powerpoint/2010/main" val="3355253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Tổng quan về mã hoá khoá công khai</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6/48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Đặc trưng của hệ mã hoá khoá công khai</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r>
              <a:rPr lang="vi-VN" sz="2000" b="0">
                <a:solidFill>
                  <a:schemeClr val="tx1"/>
                </a:solidFill>
              </a:rPr>
              <a:t>Không có khả năng tính toán để tìm khoá giải mã nếu chỉ biết thuật toán mã và khoá dùng để mã. </a:t>
            </a:r>
          </a:p>
          <a:p>
            <a:pPr marL="285750" indent="-285750">
              <a:buFont typeface="Wingdings" pitchFamily="2" charset="2"/>
              <a:buChar char="v"/>
            </a:pPr>
            <a:endParaRPr lang="vi-VN" sz="2000" b="0">
              <a:solidFill>
                <a:schemeClr val="tx1"/>
              </a:solidFill>
            </a:endParaRPr>
          </a:p>
          <a:p>
            <a:pPr marL="285750" indent="-285750">
              <a:buFont typeface="Wingdings" pitchFamily="2" charset="2"/>
              <a:buChar char="v"/>
            </a:pPr>
            <a:r>
              <a:rPr lang="vi-VN" sz="2000" b="0">
                <a:solidFill>
                  <a:schemeClr val="tx1"/>
                </a:solidFill>
              </a:rPr>
              <a:t>Có thể dễ dàng mã hoá hoặc giải mã mẩu tin nếu biết khoá tương ứng.</a:t>
            </a:r>
          </a:p>
          <a:p>
            <a:pPr marL="285750" indent="-285750">
              <a:buFont typeface="Wingdings" pitchFamily="2" charset="2"/>
              <a:buChar char="v"/>
            </a:pPr>
            <a:endParaRPr lang="vi-VN" sz="2000" b="0">
              <a:solidFill>
                <a:schemeClr val="tx1"/>
              </a:solidFill>
            </a:endParaRPr>
          </a:p>
          <a:p>
            <a:pPr marL="285750" indent="-285750">
              <a:buFont typeface="Wingdings" pitchFamily="2" charset="2"/>
              <a:buChar char="v"/>
            </a:pPr>
            <a:r>
              <a:rPr lang="vi-VN" sz="2000" b="0">
                <a:solidFill>
                  <a:schemeClr val="tx1"/>
                </a:solidFill>
              </a:rPr>
              <a:t>Trong một số sơ đồ: một khoá bất kỳ trong hai khoá có th ể dùng để mã, còn khoá kia dùng để giải mã. Chúng có vai trò đối ngược nhau.</a:t>
            </a:r>
          </a:p>
          <a:p>
            <a:pPr marL="285750" indent="-285750">
              <a:buFont typeface="Wingdings" pitchFamily="2" charset="2"/>
              <a:buChar char="v"/>
            </a:pPr>
            <a:endParaRPr lang="vi-VN" sz="2000" b="0">
              <a:solidFill>
                <a:schemeClr val="tx1"/>
              </a:solidFill>
            </a:endParaRPr>
          </a:p>
          <a:p>
            <a:pPr marL="285750" indent="-285750">
              <a:buFont typeface="Wingdings" pitchFamily="2" charset="2"/>
              <a:buChar char="v"/>
            </a:pPr>
            <a:r>
              <a:rPr lang="vi-VN" sz="2000" b="0">
                <a:solidFill>
                  <a:schemeClr val="tx1"/>
                </a:solidFill>
              </a:rPr>
              <a:t>Khi biết một trong hai khoá và thuật toán mã hoá về nguyên tắc ta có thể dò tìm khoá thứ hai bằng cách tính toán các giá trị liên quan.</a:t>
            </a:r>
          </a:p>
          <a:p>
            <a:pPr marL="285750" indent="-285750">
              <a:buFont typeface="Wingdings" pitchFamily="2" charset="2"/>
              <a:buChar char="v"/>
            </a:pPr>
            <a:endParaRPr lang="vi-VN" sz="2000" b="0">
              <a:solidFill>
                <a:schemeClr val="tx1"/>
              </a:solidFill>
            </a:endParaRPr>
          </a:p>
          <a:p>
            <a:pPr marL="285750" indent="-285750">
              <a:buFont typeface="Wingdings" pitchFamily="2" charset="2"/>
              <a:buChar char="v"/>
            </a:pPr>
            <a:r>
              <a:rPr lang="vi-VN" sz="2000" b="0">
                <a:solidFill>
                  <a:schemeClr val="tx1"/>
                </a:solidFill>
              </a:rPr>
              <a:t>N ếu khoá sử dụng là rất lớn cỡ hơn 512 bit, thì hầu như bài toán tìm khoá thứ hai là không khả thi.</a:t>
            </a:r>
          </a:p>
          <a:p>
            <a:pPr marL="285750" indent="-285750">
              <a:buFont typeface="Wingdings" pitchFamily="2" charset="2"/>
              <a:buChar char="v"/>
            </a:pPr>
            <a:endParaRPr lang="vi-VN" sz="2000" b="0">
              <a:solidFill>
                <a:schemeClr val="tx1"/>
              </a:solidFill>
            </a:endParaRPr>
          </a:p>
          <a:p>
            <a:pPr marL="285750" indent="-285750">
              <a:buFont typeface="Wingdings" pitchFamily="2" charset="2"/>
              <a:buChar char="v"/>
            </a:pPr>
            <a:r>
              <a:rPr lang="vi-VN" sz="2000" b="0">
                <a:solidFill>
                  <a:schemeClr val="tx1"/>
                </a:solidFill>
              </a:rPr>
              <a:t>Bài toán dễ là mã/giải mã khi biết khoá và bài toán khó là thám mã khi không biết khoá tương ứng.</a:t>
            </a:r>
          </a:p>
          <a:p>
            <a:pPr marL="285750" indent="-285750">
              <a:buFont typeface="Wingdings" pitchFamily="2" charset="2"/>
              <a:buChar char="v"/>
            </a:pPr>
            <a:endParaRPr lang="vi-VN" sz="2000" b="0">
              <a:solidFill>
                <a:schemeClr val="tx1"/>
              </a:solidFill>
            </a:endParaRPr>
          </a:p>
          <a:p>
            <a:pPr marL="285750" indent="-285750">
              <a:buFont typeface="Wingdings" pitchFamily="2" charset="2"/>
              <a:buChar char="v"/>
            </a:pPr>
            <a:r>
              <a:rPr lang="vi-VN" sz="2000" b="0">
                <a:solidFill>
                  <a:schemeClr val="tx1"/>
                </a:solidFill>
              </a:rPr>
              <a:t>Mã công khai thường chậm hơn khá nhiều so với mã đối xứng, nên nó thường được dùng mã những thông tin nhỏ quan trọng</a:t>
            </a:r>
            <a:endParaRPr lang="en-US" sz="2000" b="0" dirty="0">
              <a:solidFill>
                <a:schemeClr val="tx1"/>
              </a:solidFill>
              <a:cs typeface="Arial" panose="020B0604020202020204" pitchFamily="34" charset="0"/>
            </a:endParaRPr>
          </a:p>
        </p:txBody>
      </p:sp>
    </p:spTree>
    <p:extLst>
      <p:ext uri="{BB962C8B-B14F-4D97-AF65-F5344CB8AC3E}">
        <p14:creationId xmlns:p14="http://schemas.microsoft.com/office/powerpoint/2010/main" val="161416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0EC4786-9BDC-1F4D-9A61-869EEC47E5D5}"/>
              </a:ext>
            </a:extLst>
          </p:cNvPr>
          <p:cNvSpPr>
            <a:spLocks noGrp="1"/>
          </p:cNvSpPr>
          <p:nvPr>
            <p:ph type="title"/>
          </p:nvPr>
        </p:nvSpPr>
        <p:spPr>
          <a:xfrm>
            <a:off x="235077" y="78613"/>
            <a:ext cx="8673846" cy="451739"/>
          </a:xfrm>
        </p:spPr>
        <p:txBody>
          <a:bodyPr/>
          <a:lstStyle/>
          <a:p>
            <a:r>
              <a:rPr lang="en-US"/>
              <a:t>Hệ mật mã Rabin</a:t>
            </a:r>
          </a:p>
        </p:txBody>
      </p:sp>
      <p:sp>
        <p:nvSpPr>
          <p:cNvPr id="6" name="Title 1">
            <a:extLst>
              <a:ext uri="{FF2B5EF4-FFF2-40B4-BE49-F238E27FC236}">
                <a16:creationId xmlns:a16="http://schemas.microsoft.com/office/drawing/2014/main" id="{05696849-EE06-5D4F-A0CB-ABC81963545F}"/>
              </a:ext>
            </a:extLst>
          </p:cNvPr>
          <p:cNvSpPr txBox="1">
            <a:spLocks/>
          </p:cNvSpPr>
          <p:nvPr/>
        </p:nvSpPr>
        <p:spPr>
          <a:xfrm>
            <a:off x="8075221" y="134660"/>
            <a:ext cx="985651" cy="345814"/>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7/48</a:t>
            </a:r>
          </a:p>
        </p:txBody>
      </p:sp>
      <p:sp>
        <p:nvSpPr>
          <p:cNvPr id="7" name="Title 3">
            <a:extLst>
              <a:ext uri="{FF2B5EF4-FFF2-40B4-BE49-F238E27FC236}">
                <a16:creationId xmlns:a16="http://schemas.microsoft.com/office/drawing/2014/main" id="{F4C37F57-D8BC-0843-9E9A-101FF97EED92}"/>
              </a:ext>
            </a:extLst>
          </p:cNvPr>
          <p:cNvSpPr txBox="1">
            <a:spLocks/>
          </p:cNvSpPr>
          <p:nvPr/>
        </p:nvSpPr>
        <p:spPr>
          <a:xfrm>
            <a:off x="235077" y="614958"/>
            <a:ext cx="8673846" cy="36186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000"/>
              <a:t>Giới thiệu về hệ mật mã Rabin</a:t>
            </a:r>
          </a:p>
        </p:txBody>
      </p:sp>
      <p:sp>
        <p:nvSpPr>
          <p:cNvPr id="11" name="Title 3">
            <a:extLst>
              <a:ext uri="{FF2B5EF4-FFF2-40B4-BE49-F238E27FC236}">
                <a16:creationId xmlns:a16="http://schemas.microsoft.com/office/drawing/2014/main" id="{57253CB3-077A-D54F-AAD7-FDA790E28DED}"/>
              </a:ext>
            </a:extLst>
          </p:cNvPr>
          <p:cNvSpPr txBox="1">
            <a:spLocks/>
          </p:cNvSpPr>
          <p:nvPr/>
        </p:nvSpPr>
        <p:spPr>
          <a:xfrm>
            <a:off x="235077" y="10614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endParaRPr lang="en-US" sz="2000" b="0" dirty="0">
              <a:solidFill>
                <a:schemeClr val="tx1"/>
              </a:solidFill>
              <a:cs typeface="Arial" panose="020B0604020202020204" pitchFamily="34" charset="0"/>
            </a:endParaRPr>
          </a:p>
        </p:txBody>
      </p:sp>
      <p:sp>
        <p:nvSpPr>
          <p:cNvPr id="8" name="Title 3">
            <a:extLst>
              <a:ext uri="{FF2B5EF4-FFF2-40B4-BE49-F238E27FC236}">
                <a16:creationId xmlns:a16="http://schemas.microsoft.com/office/drawing/2014/main" id="{86584220-B77F-EA44-B616-EB6887FF7CB9}"/>
              </a:ext>
            </a:extLst>
          </p:cNvPr>
          <p:cNvSpPr txBox="1">
            <a:spLocks/>
          </p:cNvSpPr>
          <p:nvPr/>
        </p:nvSpPr>
        <p:spPr>
          <a:xfrm>
            <a:off x="387477" y="1213826"/>
            <a:ext cx="8673846" cy="49723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285750" indent="-285750">
              <a:buFont typeface="Wingdings" pitchFamily="2" charset="2"/>
              <a:buChar char="v"/>
            </a:pPr>
            <a:r>
              <a:rPr lang="vi-VN" sz="2000" b="0">
                <a:solidFill>
                  <a:schemeClr val="tx1"/>
                </a:solidFill>
              </a:rPr>
              <a:t>Hệ mã hóa RSA, mặc dù được người ta tin là việc phá khóa khó tương đương với việc phân tích ra thừa số theo modulo n, nhưng sự tương đương đó lại chưa được chứng minh.</a:t>
            </a:r>
          </a:p>
          <a:p>
            <a:pPr marL="285750" indent="-285750">
              <a:buFont typeface="Wingdings" pitchFamily="2" charset="2"/>
              <a:buChar char="v"/>
            </a:pPr>
            <a:endParaRPr lang="vi-VN" sz="2000" b="0">
              <a:solidFill>
                <a:schemeClr val="tx1"/>
              </a:solidFill>
            </a:endParaRPr>
          </a:p>
          <a:p>
            <a:pPr marL="285750" indent="-285750">
              <a:buFont typeface="Wingdings" pitchFamily="2" charset="2"/>
              <a:buChar char="v"/>
            </a:pPr>
            <a:r>
              <a:rPr lang="vi-VN" sz="2000" b="0">
                <a:solidFill>
                  <a:schemeClr val="tx1"/>
                </a:solidFill>
              </a:rPr>
              <a:t>Các hệ thống mã hóa công khai RSA như bạn biết, sự an toàn của nó có được nhờ vào sự phân tích ra thành nhân tử từ những số lớn. Tuy nhiên, nó còn có một vấn đề bỏ ngỏ đó là: liệu cách duy nhất để phá vỡ hệ thống mã hóa RSA có phải chính là sự phân tích thành nhân tử.</a:t>
            </a:r>
          </a:p>
          <a:p>
            <a:pPr marL="285750" indent="-285750">
              <a:buFont typeface="Wingdings" pitchFamily="2" charset="2"/>
              <a:buChar char="v"/>
            </a:pPr>
            <a:endParaRPr lang="vi-VN" sz="2000" b="0">
              <a:solidFill>
                <a:schemeClr val="tx1"/>
              </a:solidFill>
            </a:endParaRPr>
          </a:p>
          <a:p>
            <a:pPr marL="285750" indent="-285750">
              <a:buFont typeface="Wingdings" pitchFamily="2" charset="2"/>
              <a:buChar char="v"/>
            </a:pPr>
            <a:r>
              <a:rPr lang="vi-VN" sz="2000" b="0">
                <a:solidFill>
                  <a:schemeClr val="tx1"/>
                </a:solidFill>
              </a:rPr>
              <a:t>Chẳng bao lâu sau sự công bố hệ thống RSA, Michael O.Rabin đã cho ra đời hệ thống mã hóa công khai của riêng mình. Đó là sự phá vỡ của cái khó khăn mà sự phân tích thành nhân tử của hệ mã hóa RSA đã gặp phải.</a:t>
            </a:r>
            <a:endParaRPr lang="en-US" sz="2000" b="0" dirty="0">
              <a:solidFill>
                <a:schemeClr val="tx1"/>
              </a:solidFill>
              <a:cs typeface="Arial" panose="020B0604020202020204" pitchFamily="34" charset="0"/>
            </a:endParaRPr>
          </a:p>
        </p:txBody>
      </p:sp>
    </p:spTree>
    <p:extLst>
      <p:ext uri="{BB962C8B-B14F-4D97-AF65-F5344CB8AC3E}">
        <p14:creationId xmlns:p14="http://schemas.microsoft.com/office/powerpoint/2010/main" val="20319697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6F2BB13DADB345882905426723F21F" ma:contentTypeVersion="8" ma:contentTypeDescription="Create a new document." ma:contentTypeScope="" ma:versionID="fb6b1ab2527b1133a1b11117a60e7b89">
  <xsd:schema xmlns:xsd="http://www.w3.org/2001/XMLSchema" xmlns:xs="http://www.w3.org/2001/XMLSchema" xmlns:p="http://schemas.microsoft.com/office/2006/metadata/properties" xmlns:ns2="cfabd2e2-cd6f-4303-b59c-3fa5959453df" targetNamespace="http://schemas.microsoft.com/office/2006/metadata/properties" ma:root="true" ma:fieldsID="65624fca9a5eddc4b7ae2d46d276d8c1" ns2:_="">
    <xsd:import namespace="cfabd2e2-cd6f-4303-b59c-3fa5959453d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bd2e2-cd6f-4303-b59c-3fa5959453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D091BC-68AF-4B60-9A66-DF151EC4F068}"/>
</file>

<file path=customXml/itemProps2.xml><?xml version="1.0" encoding="utf-8"?>
<ds:datastoreItem xmlns:ds="http://schemas.openxmlformats.org/officeDocument/2006/customXml" ds:itemID="{0D47EE41-B8B0-452C-A166-87186845A103}"/>
</file>

<file path=customXml/itemProps3.xml><?xml version="1.0" encoding="utf-8"?>
<ds:datastoreItem xmlns:ds="http://schemas.openxmlformats.org/officeDocument/2006/customXml" ds:itemID="{223052B4-314E-46D0-8E47-A5DC0ADC64F9}"/>
</file>

<file path=docProps/app.xml><?xml version="1.0" encoding="utf-8"?>
<Properties xmlns="http://schemas.openxmlformats.org/officeDocument/2006/extended-properties" xmlns:vt="http://schemas.openxmlformats.org/officeDocument/2006/docPropsVTypes">
  <Template>Office Theme</Template>
  <TotalTime>2066</TotalTime>
  <Words>7822</Words>
  <Application>Microsoft Macintosh PowerPoint</Application>
  <PresentationFormat>On-screen Show (4:3)</PresentationFormat>
  <Paragraphs>634</Paragraphs>
  <Slides>53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Cambria Math</vt:lpstr>
      <vt:lpstr>Lato</vt:lpstr>
      <vt:lpstr>Symbol</vt:lpstr>
      <vt:lpstr>Times New Roman</vt:lpstr>
      <vt:lpstr>Varta</vt:lpstr>
      <vt:lpstr>Wingdings</vt:lpstr>
      <vt:lpstr>Office Theme</vt:lpstr>
      <vt:lpstr>PowerPoint Presentation</vt:lpstr>
      <vt:lpstr>Members</vt:lpstr>
      <vt:lpstr>Mission</vt:lpstr>
      <vt:lpstr>Contents</vt:lpstr>
      <vt:lpstr>Tổng quan về mã hoá khoá công khai</vt:lpstr>
      <vt:lpstr>Tổng quan về mã hoá khoá công khai</vt:lpstr>
      <vt:lpstr>Tổng quan về mã hoá khoá công khai</vt:lpstr>
      <vt:lpstr>Tổng quan về mã hoá khoá công khai</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PowerPoint Presentation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 </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Hệ mật mã Rabin</vt:lpstr>
      <vt:lpstr>Kết luận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phamhunghp2k@gmail.com</cp:lastModifiedBy>
  <cp:revision>146</cp:revision>
  <dcterms:created xsi:type="dcterms:W3CDTF">2020-12-31T10:39:43Z</dcterms:created>
  <dcterms:modified xsi:type="dcterms:W3CDTF">2021-06-12T14:17:47Z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0x010100CD6F2BB13DADB345882905426723F21F</vt:lpwstr>
  </property>
</Properties>
</file>